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3.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8.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70"/>
  </p:notesMasterIdLst>
  <p:sldIdLst>
    <p:sldId id="1212" r:id="rId2"/>
    <p:sldId id="256"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1141" r:id="rId87"/>
    <p:sldId id="1147" r:id="rId88"/>
    <p:sldId id="312" r:id="rId89"/>
    <p:sldId id="1146" r:id="rId90"/>
    <p:sldId id="313" r:id="rId91"/>
    <p:sldId id="793" r:id="rId92"/>
    <p:sldId id="794" r:id="rId93"/>
    <p:sldId id="523" r:id="rId94"/>
    <p:sldId id="524" r:id="rId95"/>
    <p:sldId id="525" r:id="rId96"/>
    <p:sldId id="351" r:id="rId97"/>
    <p:sldId id="352" r:id="rId98"/>
    <p:sldId id="795" r:id="rId99"/>
    <p:sldId id="853" r:id="rId100"/>
    <p:sldId id="854" r:id="rId101"/>
    <p:sldId id="796" r:id="rId102"/>
    <p:sldId id="797" r:id="rId103"/>
    <p:sldId id="798" r:id="rId104"/>
    <p:sldId id="908" r:id="rId105"/>
    <p:sldId id="905" r:id="rId106"/>
    <p:sldId id="907" r:id="rId107"/>
    <p:sldId id="799" r:id="rId108"/>
    <p:sldId id="913" r:id="rId109"/>
    <p:sldId id="914" r:id="rId110"/>
    <p:sldId id="1003" r:id="rId111"/>
    <p:sldId id="371" r:id="rId112"/>
    <p:sldId id="314" r:id="rId113"/>
    <p:sldId id="315" r:id="rId114"/>
    <p:sldId id="1158" r:id="rId115"/>
    <p:sldId id="316" r:id="rId116"/>
    <p:sldId id="1160" r:id="rId117"/>
    <p:sldId id="847" r:id="rId118"/>
    <p:sldId id="317" r:id="rId119"/>
    <p:sldId id="318" r:id="rId120"/>
    <p:sldId id="1159" r:id="rId121"/>
    <p:sldId id="1161" r:id="rId122"/>
    <p:sldId id="1163" r:id="rId123"/>
    <p:sldId id="1162" r:id="rId124"/>
    <p:sldId id="534" r:id="rId125"/>
    <p:sldId id="813" r:id="rId126"/>
    <p:sldId id="319" r:id="rId127"/>
    <p:sldId id="817" r:id="rId128"/>
    <p:sldId id="818" r:id="rId129"/>
    <p:sldId id="814" r:id="rId130"/>
    <p:sldId id="852" r:id="rId131"/>
    <p:sldId id="816" r:id="rId132"/>
    <p:sldId id="996" r:id="rId133"/>
    <p:sldId id="320" r:id="rId134"/>
    <p:sldId id="321" r:id="rId135"/>
    <p:sldId id="1060" r:id="rId136"/>
    <p:sldId id="1062" r:id="rId137"/>
    <p:sldId id="1061" r:id="rId138"/>
    <p:sldId id="322" r:id="rId139"/>
    <p:sldId id="806" r:id="rId140"/>
    <p:sldId id="805" r:id="rId141"/>
    <p:sldId id="807" r:id="rId142"/>
    <p:sldId id="370" r:id="rId143"/>
    <p:sldId id="903" r:id="rId144"/>
    <p:sldId id="323" r:id="rId145"/>
    <p:sldId id="324" r:id="rId146"/>
    <p:sldId id="947" r:id="rId147"/>
    <p:sldId id="325" r:id="rId148"/>
    <p:sldId id="1173" r:id="rId149"/>
    <p:sldId id="1172" r:id="rId150"/>
    <p:sldId id="1174" r:id="rId151"/>
    <p:sldId id="1175" r:id="rId152"/>
    <p:sldId id="1176" r:id="rId153"/>
    <p:sldId id="1177" r:id="rId154"/>
    <p:sldId id="1178" r:id="rId155"/>
    <p:sldId id="1179" r:id="rId156"/>
    <p:sldId id="1180" r:id="rId157"/>
    <p:sldId id="1181" r:id="rId158"/>
    <p:sldId id="1182" r:id="rId159"/>
    <p:sldId id="1183" r:id="rId160"/>
    <p:sldId id="1184" r:id="rId161"/>
    <p:sldId id="1185" r:id="rId162"/>
    <p:sldId id="1186" r:id="rId163"/>
    <p:sldId id="1187" r:id="rId164"/>
    <p:sldId id="1188" r:id="rId165"/>
    <p:sldId id="1189" r:id="rId166"/>
    <p:sldId id="1190" r:id="rId167"/>
    <p:sldId id="1191" r:id="rId168"/>
    <p:sldId id="1192" r:id="rId169"/>
    <p:sldId id="1193" r:id="rId170"/>
    <p:sldId id="1194" r:id="rId171"/>
    <p:sldId id="1195" r:id="rId172"/>
    <p:sldId id="1196" r:id="rId173"/>
    <p:sldId id="372" r:id="rId174"/>
    <p:sldId id="917" r:id="rId175"/>
    <p:sldId id="918" r:id="rId176"/>
    <p:sldId id="919" r:id="rId177"/>
    <p:sldId id="326" r:id="rId178"/>
    <p:sldId id="327" r:id="rId179"/>
    <p:sldId id="328" r:id="rId180"/>
    <p:sldId id="920" r:id="rId181"/>
    <p:sldId id="860" r:id="rId182"/>
    <p:sldId id="329" r:id="rId183"/>
    <p:sldId id="1067" r:id="rId184"/>
    <p:sldId id="330" r:id="rId185"/>
    <p:sldId id="331" r:id="rId186"/>
    <p:sldId id="332" r:id="rId187"/>
    <p:sldId id="333" r:id="rId188"/>
    <p:sldId id="334" r:id="rId189"/>
    <p:sldId id="786" r:id="rId190"/>
    <p:sldId id="787" r:id="rId191"/>
    <p:sldId id="353" r:id="rId192"/>
    <p:sldId id="788" r:id="rId193"/>
    <p:sldId id="531" r:id="rId194"/>
    <p:sldId id="864" r:id="rId195"/>
    <p:sldId id="354" r:id="rId196"/>
    <p:sldId id="342" r:id="rId197"/>
    <p:sldId id="781" r:id="rId198"/>
    <p:sldId id="344" r:id="rId199"/>
    <p:sldId id="345" r:id="rId200"/>
    <p:sldId id="845" r:id="rId201"/>
    <p:sldId id="347" r:id="rId202"/>
    <p:sldId id="348" r:id="rId203"/>
    <p:sldId id="349" r:id="rId204"/>
    <p:sldId id="731" r:id="rId205"/>
    <p:sldId id="851" r:id="rId206"/>
    <p:sldId id="846" r:id="rId207"/>
    <p:sldId id="350" r:id="rId208"/>
    <p:sldId id="533" r:id="rId209"/>
    <p:sldId id="355" r:id="rId210"/>
    <p:sldId id="356" r:id="rId211"/>
    <p:sldId id="357" r:id="rId212"/>
    <p:sldId id="358" r:id="rId213"/>
    <p:sldId id="359" r:id="rId214"/>
    <p:sldId id="360" r:id="rId215"/>
    <p:sldId id="361" r:id="rId216"/>
    <p:sldId id="802" r:id="rId217"/>
    <p:sldId id="1148" r:id="rId218"/>
    <p:sldId id="1149" r:id="rId219"/>
    <p:sldId id="1150" r:id="rId220"/>
    <p:sldId id="801" r:id="rId221"/>
    <p:sldId id="800" r:id="rId222"/>
    <p:sldId id="532" r:id="rId223"/>
    <p:sldId id="1151" r:id="rId224"/>
    <p:sldId id="1152" r:id="rId225"/>
    <p:sldId id="362" r:id="rId226"/>
    <p:sldId id="1033" r:id="rId227"/>
    <p:sldId id="363" r:id="rId228"/>
    <p:sldId id="365" r:id="rId229"/>
    <p:sldId id="803" r:id="rId230"/>
    <p:sldId id="804" r:id="rId231"/>
    <p:sldId id="366" r:id="rId232"/>
    <p:sldId id="958" r:id="rId233"/>
    <p:sldId id="789" r:id="rId234"/>
    <p:sldId id="790" r:id="rId235"/>
    <p:sldId id="855" r:id="rId236"/>
    <p:sldId id="377" r:id="rId237"/>
    <p:sldId id="782" r:id="rId238"/>
    <p:sldId id="783" r:id="rId239"/>
    <p:sldId id="785" r:id="rId240"/>
    <p:sldId id="375" r:id="rId241"/>
    <p:sldId id="376" r:id="rId242"/>
    <p:sldId id="378" r:id="rId243"/>
    <p:sldId id="379" r:id="rId244"/>
    <p:sldId id="732" r:id="rId245"/>
    <p:sldId id="380" r:id="rId246"/>
    <p:sldId id="381" r:id="rId247"/>
    <p:sldId id="382" r:id="rId248"/>
    <p:sldId id="383" r:id="rId249"/>
    <p:sldId id="856" r:id="rId250"/>
    <p:sldId id="1059" r:id="rId251"/>
    <p:sldId id="527" r:id="rId252"/>
    <p:sldId id="530" r:id="rId253"/>
    <p:sldId id="384" r:id="rId254"/>
    <p:sldId id="1153" r:id="rId255"/>
    <p:sldId id="1154" r:id="rId256"/>
    <p:sldId id="1155" r:id="rId257"/>
    <p:sldId id="1156" r:id="rId258"/>
    <p:sldId id="956" r:id="rId259"/>
    <p:sldId id="1224" r:id="rId260"/>
    <p:sldId id="1225" r:id="rId261"/>
    <p:sldId id="1230" r:id="rId262"/>
    <p:sldId id="857" r:id="rId263"/>
    <p:sldId id="1228" r:id="rId264"/>
    <p:sldId id="1229" r:id="rId265"/>
    <p:sldId id="1227" r:id="rId266"/>
    <p:sldId id="1231" r:id="rId267"/>
    <p:sldId id="1142" r:id="rId268"/>
    <p:sldId id="1143" r:id="rId269"/>
    <p:sldId id="957" r:id="rId270"/>
    <p:sldId id="858" r:id="rId271"/>
    <p:sldId id="385" r:id="rId272"/>
    <p:sldId id="1198" r:id="rId273"/>
    <p:sldId id="386" r:id="rId274"/>
    <p:sldId id="921" r:id="rId275"/>
    <p:sldId id="900" r:id="rId276"/>
    <p:sldId id="915" r:id="rId277"/>
    <p:sldId id="901" r:id="rId278"/>
    <p:sldId id="387" r:id="rId279"/>
    <p:sldId id="388" r:id="rId280"/>
    <p:sldId id="389" r:id="rId281"/>
    <p:sldId id="1206" r:id="rId282"/>
    <p:sldId id="848" r:id="rId283"/>
    <p:sldId id="922" r:id="rId284"/>
    <p:sldId id="909" r:id="rId285"/>
    <p:sldId id="910" r:id="rId286"/>
    <p:sldId id="1199" r:id="rId287"/>
    <p:sldId id="1200" r:id="rId288"/>
    <p:sldId id="1201" r:id="rId289"/>
    <p:sldId id="1202" r:id="rId290"/>
    <p:sldId id="1203" r:id="rId291"/>
    <p:sldId id="1204" r:id="rId292"/>
    <p:sldId id="1205" r:id="rId293"/>
    <p:sldId id="390" r:id="rId294"/>
    <p:sldId id="1029" r:id="rId295"/>
    <p:sldId id="1031" r:id="rId296"/>
    <p:sldId id="1030" r:id="rId297"/>
    <p:sldId id="1057" r:id="rId298"/>
    <p:sldId id="1032" r:id="rId299"/>
    <p:sldId id="959" r:id="rId300"/>
    <p:sldId id="916" r:id="rId301"/>
    <p:sldId id="960" r:id="rId302"/>
    <p:sldId id="911" r:id="rId303"/>
    <p:sldId id="912" r:id="rId304"/>
    <p:sldId id="961" r:id="rId305"/>
    <p:sldId id="529" r:id="rId306"/>
    <p:sldId id="422" r:id="rId307"/>
    <p:sldId id="423" r:id="rId308"/>
    <p:sldId id="424" r:id="rId309"/>
    <p:sldId id="425" r:id="rId310"/>
    <p:sldId id="426" r:id="rId311"/>
    <p:sldId id="427" r:id="rId312"/>
    <p:sldId id="428" r:id="rId313"/>
    <p:sldId id="863" r:id="rId314"/>
    <p:sldId id="429" r:id="rId315"/>
    <p:sldId id="733" r:id="rId316"/>
    <p:sldId id="734" r:id="rId317"/>
    <p:sldId id="735" r:id="rId318"/>
    <p:sldId id="736" r:id="rId319"/>
    <p:sldId id="737" r:id="rId320"/>
    <p:sldId id="738" r:id="rId321"/>
    <p:sldId id="739" r:id="rId322"/>
    <p:sldId id="740" r:id="rId323"/>
    <p:sldId id="741" r:id="rId324"/>
    <p:sldId id="742" r:id="rId325"/>
    <p:sldId id="743" r:id="rId326"/>
    <p:sldId id="744" r:id="rId327"/>
    <p:sldId id="745" r:id="rId328"/>
    <p:sldId id="746" r:id="rId329"/>
    <p:sldId id="747" r:id="rId330"/>
    <p:sldId id="748" r:id="rId331"/>
    <p:sldId id="749" r:id="rId332"/>
    <p:sldId id="750" r:id="rId333"/>
    <p:sldId id="751" r:id="rId334"/>
    <p:sldId id="752" r:id="rId335"/>
    <p:sldId id="754" r:id="rId336"/>
    <p:sldId id="861" r:id="rId337"/>
    <p:sldId id="755" r:id="rId338"/>
    <p:sldId id="756" r:id="rId339"/>
    <p:sldId id="757" r:id="rId340"/>
    <p:sldId id="758" r:id="rId341"/>
    <p:sldId id="862" r:id="rId342"/>
    <p:sldId id="962" r:id="rId343"/>
    <p:sldId id="528" r:id="rId344"/>
    <p:sldId id="430" r:id="rId345"/>
    <p:sldId id="431" r:id="rId346"/>
    <p:sldId id="432" r:id="rId347"/>
    <p:sldId id="433" r:id="rId348"/>
    <p:sldId id="434" r:id="rId349"/>
    <p:sldId id="435" r:id="rId350"/>
    <p:sldId id="436" r:id="rId351"/>
    <p:sldId id="437" r:id="rId352"/>
    <p:sldId id="438" r:id="rId353"/>
    <p:sldId id="439" r:id="rId354"/>
    <p:sldId id="440" r:id="rId355"/>
    <p:sldId id="441" r:id="rId356"/>
    <p:sldId id="442" r:id="rId357"/>
    <p:sldId id="443" r:id="rId358"/>
    <p:sldId id="444" r:id="rId359"/>
    <p:sldId id="445" r:id="rId360"/>
    <p:sldId id="446" r:id="rId361"/>
    <p:sldId id="447" r:id="rId362"/>
    <p:sldId id="448" r:id="rId363"/>
    <p:sldId id="403" r:id="rId364"/>
    <p:sldId id="945" r:id="rId365"/>
    <p:sldId id="401" r:id="rId366"/>
    <p:sldId id="402" r:id="rId367"/>
    <p:sldId id="404" r:id="rId368"/>
    <p:sldId id="405" r:id="rId369"/>
    <p:sldId id="406" r:id="rId370"/>
    <p:sldId id="407" r:id="rId371"/>
    <p:sldId id="408" r:id="rId372"/>
    <p:sldId id="409" r:id="rId373"/>
    <p:sldId id="410" r:id="rId374"/>
    <p:sldId id="411" r:id="rId375"/>
    <p:sldId id="412" r:id="rId376"/>
    <p:sldId id="413" r:id="rId377"/>
    <p:sldId id="414" r:id="rId378"/>
    <p:sldId id="416" r:id="rId379"/>
    <p:sldId id="417" r:id="rId380"/>
    <p:sldId id="759" r:id="rId381"/>
    <p:sldId id="418" r:id="rId382"/>
    <p:sldId id="419" r:id="rId383"/>
    <p:sldId id="420" r:id="rId384"/>
    <p:sldId id="1169" r:id="rId385"/>
    <p:sldId id="1063" r:id="rId386"/>
    <p:sldId id="1064" r:id="rId387"/>
    <p:sldId id="1170" r:id="rId388"/>
    <p:sldId id="421" r:id="rId389"/>
    <p:sldId id="763" r:id="rId390"/>
    <p:sldId id="764" r:id="rId391"/>
    <p:sldId id="824" r:id="rId392"/>
    <p:sldId id="825" r:id="rId393"/>
    <p:sldId id="826" r:id="rId394"/>
    <p:sldId id="827" r:id="rId395"/>
    <p:sldId id="828" r:id="rId396"/>
    <p:sldId id="829" r:id="rId397"/>
    <p:sldId id="830" r:id="rId398"/>
    <p:sldId id="832" r:id="rId399"/>
    <p:sldId id="833" r:id="rId400"/>
    <p:sldId id="831" r:id="rId401"/>
    <p:sldId id="1027" r:id="rId402"/>
    <p:sldId id="1165" r:id="rId403"/>
    <p:sldId id="1166" r:id="rId404"/>
    <p:sldId id="1168" r:id="rId405"/>
    <p:sldId id="834" r:id="rId406"/>
    <p:sldId id="835" r:id="rId407"/>
    <p:sldId id="836" r:id="rId408"/>
    <p:sldId id="837" r:id="rId409"/>
    <p:sldId id="964" r:id="rId410"/>
    <p:sldId id="450" r:id="rId411"/>
    <p:sldId id="451" r:id="rId412"/>
    <p:sldId id="452" r:id="rId413"/>
    <p:sldId id="453" r:id="rId414"/>
    <p:sldId id="454" r:id="rId415"/>
    <p:sldId id="455" r:id="rId416"/>
    <p:sldId id="456" r:id="rId417"/>
    <p:sldId id="949" r:id="rId418"/>
    <p:sldId id="950" r:id="rId419"/>
    <p:sldId id="951" r:id="rId420"/>
    <p:sldId id="1167" r:id="rId421"/>
    <p:sldId id="457" r:id="rId422"/>
    <p:sldId id="458" r:id="rId423"/>
    <p:sldId id="459" r:id="rId424"/>
    <p:sldId id="460" r:id="rId425"/>
    <p:sldId id="461" r:id="rId426"/>
    <p:sldId id="838" r:id="rId427"/>
    <p:sldId id="965" r:id="rId428"/>
    <p:sldId id="839" r:id="rId429"/>
    <p:sldId id="840" r:id="rId430"/>
    <p:sldId id="841" r:id="rId431"/>
    <p:sldId id="1065" r:id="rId432"/>
    <p:sldId id="1066" r:id="rId433"/>
    <p:sldId id="463" r:id="rId434"/>
    <p:sldId id="462" r:id="rId435"/>
    <p:sldId id="464" r:id="rId436"/>
    <p:sldId id="465" r:id="rId437"/>
    <p:sldId id="466" r:id="rId438"/>
    <p:sldId id="467" r:id="rId439"/>
    <p:sldId id="468" r:id="rId440"/>
    <p:sldId id="469" r:id="rId441"/>
    <p:sldId id="470" r:id="rId442"/>
    <p:sldId id="471" r:id="rId443"/>
    <p:sldId id="472" r:id="rId444"/>
    <p:sldId id="473" r:id="rId445"/>
    <p:sldId id="474" r:id="rId446"/>
    <p:sldId id="475" r:id="rId447"/>
    <p:sldId id="477" r:id="rId448"/>
    <p:sldId id="476" r:id="rId449"/>
    <p:sldId id="669" r:id="rId450"/>
    <p:sldId id="478" r:id="rId451"/>
    <p:sldId id="480" r:id="rId452"/>
    <p:sldId id="670" r:id="rId453"/>
    <p:sldId id="672" r:id="rId454"/>
    <p:sldId id="481" r:id="rId455"/>
    <p:sldId id="671" r:id="rId456"/>
    <p:sldId id="482" r:id="rId457"/>
    <p:sldId id="673" r:id="rId458"/>
    <p:sldId id="483" r:id="rId459"/>
    <p:sldId id="1044" r:id="rId460"/>
    <p:sldId id="1050" r:id="rId461"/>
    <p:sldId id="1045" r:id="rId462"/>
    <p:sldId id="1046" r:id="rId463"/>
    <p:sldId id="1047" r:id="rId464"/>
    <p:sldId id="1048" r:id="rId465"/>
    <p:sldId id="503" r:id="rId466"/>
    <p:sldId id="484" r:id="rId467"/>
    <p:sldId id="485" r:id="rId468"/>
    <p:sldId id="486" r:id="rId469"/>
    <p:sldId id="487" r:id="rId470"/>
    <p:sldId id="488" r:id="rId471"/>
    <p:sldId id="489" r:id="rId472"/>
    <p:sldId id="490" r:id="rId473"/>
    <p:sldId id="491" r:id="rId474"/>
    <p:sldId id="492" r:id="rId475"/>
    <p:sldId id="674" r:id="rId476"/>
    <p:sldId id="493" r:id="rId477"/>
    <p:sldId id="494" r:id="rId478"/>
    <p:sldId id="495" r:id="rId479"/>
    <p:sldId id="1068" r:id="rId480"/>
    <p:sldId id="1069" r:id="rId481"/>
    <p:sldId id="496" r:id="rId482"/>
    <p:sldId id="497" r:id="rId483"/>
    <p:sldId id="498" r:id="rId484"/>
    <p:sldId id="499" r:id="rId485"/>
    <p:sldId id="500" r:id="rId486"/>
    <p:sldId id="501" r:id="rId487"/>
    <p:sldId id="502" r:id="rId488"/>
    <p:sldId id="504" r:id="rId489"/>
    <p:sldId id="505" r:id="rId490"/>
    <p:sldId id="506" r:id="rId491"/>
    <p:sldId id="507" r:id="rId492"/>
    <p:sldId id="508" r:id="rId493"/>
    <p:sldId id="509" r:id="rId494"/>
    <p:sldId id="510" r:id="rId495"/>
    <p:sldId id="511" r:id="rId496"/>
    <p:sldId id="512" r:id="rId497"/>
    <p:sldId id="675" r:id="rId498"/>
    <p:sldId id="513" r:id="rId499"/>
    <p:sldId id="514" r:id="rId500"/>
    <p:sldId id="515" r:id="rId501"/>
    <p:sldId id="516" r:id="rId502"/>
    <p:sldId id="518" r:id="rId503"/>
    <p:sldId id="517" r:id="rId504"/>
    <p:sldId id="519" r:id="rId505"/>
    <p:sldId id="520" r:id="rId506"/>
    <p:sldId id="521" r:id="rId507"/>
    <p:sldId id="522" r:id="rId508"/>
    <p:sldId id="536" r:id="rId509"/>
    <p:sldId id="537" r:id="rId510"/>
    <p:sldId id="538" r:id="rId511"/>
    <p:sldId id="676" r:id="rId512"/>
    <p:sldId id="539" r:id="rId513"/>
    <p:sldId id="540" r:id="rId514"/>
    <p:sldId id="541" r:id="rId515"/>
    <p:sldId id="542" r:id="rId516"/>
    <p:sldId id="543" r:id="rId517"/>
    <p:sldId id="544" r:id="rId518"/>
    <p:sldId id="545" r:id="rId519"/>
    <p:sldId id="546" r:id="rId520"/>
    <p:sldId id="547" r:id="rId521"/>
    <p:sldId id="548" r:id="rId522"/>
    <p:sldId id="549" r:id="rId523"/>
    <p:sldId id="677" r:id="rId524"/>
    <p:sldId id="550" r:id="rId525"/>
    <p:sldId id="551" r:id="rId526"/>
    <p:sldId id="1034" r:id="rId527"/>
    <p:sldId id="552" r:id="rId528"/>
    <p:sldId id="553" r:id="rId529"/>
    <p:sldId id="554" r:id="rId530"/>
    <p:sldId id="555" r:id="rId531"/>
    <p:sldId id="556" r:id="rId532"/>
    <p:sldId id="557" r:id="rId533"/>
    <p:sldId id="558" r:id="rId534"/>
    <p:sldId id="678" r:id="rId535"/>
    <p:sldId id="559" r:id="rId536"/>
    <p:sldId id="560" r:id="rId537"/>
    <p:sldId id="561" r:id="rId538"/>
    <p:sldId id="562" r:id="rId539"/>
    <p:sldId id="679" r:id="rId540"/>
    <p:sldId id="563" r:id="rId541"/>
    <p:sldId id="680" r:id="rId542"/>
    <p:sldId id="564" r:id="rId543"/>
    <p:sldId id="565" r:id="rId544"/>
    <p:sldId id="566" r:id="rId545"/>
    <p:sldId id="681" r:id="rId546"/>
    <p:sldId id="567" r:id="rId547"/>
    <p:sldId id="568" r:id="rId548"/>
    <p:sldId id="569" r:id="rId549"/>
    <p:sldId id="570" r:id="rId550"/>
    <p:sldId id="571" r:id="rId551"/>
    <p:sldId id="572" r:id="rId552"/>
    <p:sldId id="573" r:id="rId553"/>
    <p:sldId id="923" r:id="rId554"/>
    <p:sldId id="924" r:id="rId555"/>
    <p:sldId id="925" r:id="rId556"/>
    <p:sldId id="926" r:id="rId557"/>
    <p:sldId id="927" r:id="rId558"/>
    <p:sldId id="928" r:id="rId559"/>
    <p:sldId id="929" r:id="rId560"/>
    <p:sldId id="930" r:id="rId561"/>
    <p:sldId id="574" r:id="rId562"/>
    <p:sldId id="575" r:id="rId563"/>
    <p:sldId id="576" r:id="rId564"/>
    <p:sldId id="577" r:id="rId565"/>
    <p:sldId id="578" r:id="rId566"/>
    <p:sldId id="579" r:id="rId567"/>
    <p:sldId id="580" r:id="rId568"/>
    <p:sldId id="581" r:id="rId569"/>
    <p:sldId id="582" r:id="rId570"/>
    <p:sldId id="583" r:id="rId571"/>
    <p:sldId id="584" r:id="rId572"/>
    <p:sldId id="585" r:id="rId573"/>
    <p:sldId id="938" r:id="rId574"/>
    <p:sldId id="931" r:id="rId575"/>
    <p:sldId id="932" r:id="rId576"/>
    <p:sldId id="933" r:id="rId577"/>
    <p:sldId id="934" r:id="rId578"/>
    <p:sldId id="849" r:id="rId579"/>
    <p:sldId id="937" r:id="rId580"/>
    <p:sldId id="936" r:id="rId581"/>
    <p:sldId id="1197" r:id="rId582"/>
    <p:sldId id="587" r:id="rId583"/>
    <p:sldId id="586" r:id="rId584"/>
    <p:sldId id="588" r:id="rId585"/>
    <p:sldId id="589" r:id="rId586"/>
    <p:sldId id="590" r:id="rId587"/>
    <p:sldId id="591" r:id="rId588"/>
    <p:sldId id="682" r:id="rId589"/>
    <p:sldId id="592" r:id="rId590"/>
    <p:sldId id="684" r:id="rId591"/>
    <p:sldId id="683" r:id="rId592"/>
    <p:sldId id="593" r:id="rId593"/>
    <p:sldId id="594" r:id="rId594"/>
    <p:sldId id="595" r:id="rId595"/>
    <p:sldId id="596" r:id="rId596"/>
    <p:sldId id="597" r:id="rId597"/>
    <p:sldId id="685" r:id="rId598"/>
    <p:sldId id="598" r:id="rId599"/>
    <p:sldId id="599" r:id="rId600"/>
    <p:sldId id="686" r:id="rId601"/>
    <p:sldId id="600" r:id="rId602"/>
    <p:sldId id="601" r:id="rId603"/>
    <p:sldId id="602" r:id="rId604"/>
    <p:sldId id="603" r:id="rId605"/>
    <p:sldId id="604" r:id="rId606"/>
    <p:sldId id="687" r:id="rId607"/>
    <p:sldId id="605" r:id="rId608"/>
    <p:sldId id="606" r:id="rId609"/>
    <p:sldId id="607" r:id="rId610"/>
    <p:sldId id="608" r:id="rId611"/>
    <p:sldId id="609" r:id="rId612"/>
    <p:sldId id="610" r:id="rId613"/>
    <p:sldId id="611" r:id="rId614"/>
    <p:sldId id="612" r:id="rId615"/>
    <p:sldId id="613" r:id="rId616"/>
    <p:sldId id="614" r:id="rId617"/>
    <p:sldId id="615" r:id="rId618"/>
    <p:sldId id="616" r:id="rId619"/>
    <p:sldId id="617" r:id="rId620"/>
    <p:sldId id="688" r:id="rId621"/>
    <p:sldId id="618" r:id="rId622"/>
    <p:sldId id="689" r:id="rId623"/>
    <p:sldId id="619" r:id="rId624"/>
    <p:sldId id="620" r:id="rId625"/>
    <p:sldId id="621" r:id="rId626"/>
    <p:sldId id="622" r:id="rId627"/>
    <p:sldId id="623" r:id="rId628"/>
    <p:sldId id="690" r:id="rId629"/>
    <p:sldId id="624" r:id="rId630"/>
    <p:sldId id="625" r:id="rId631"/>
    <p:sldId id="626" r:id="rId632"/>
    <p:sldId id="627" r:id="rId633"/>
    <p:sldId id="628" r:id="rId634"/>
    <p:sldId id="629" r:id="rId635"/>
    <p:sldId id="630" r:id="rId636"/>
    <p:sldId id="631" r:id="rId637"/>
    <p:sldId id="632" r:id="rId638"/>
    <p:sldId id="633" r:id="rId639"/>
    <p:sldId id="634" r:id="rId640"/>
    <p:sldId id="635" r:id="rId641"/>
    <p:sldId id="636" r:id="rId642"/>
    <p:sldId id="637" r:id="rId643"/>
    <p:sldId id="638" r:id="rId644"/>
    <p:sldId id="639" r:id="rId645"/>
    <p:sldId id="640" r:id="rId646"/>
    <p:sldId id="641" r:id="rId647"/>
    <p:sldId id="691" r:id="rId648"/>
    <p:sldId id="642" r:id="rId649"/>
    <p:sldId id="643" r:id="rId650"/>
    <p:sldId id="644" r:id="rId651"/>
    <p:sldId id="645" r:id="rId652"/>
    <p:sldId id="692" r:id="rId653"/>
    <p:sldId id="646" r:id="rId654"/>
    <p:sldId id="647" r:id="rId655"/>
    <p:sldId id="969" r:id="rId656"/>
    <p:sldId id="970" r:id="rId657"/>
    <p:sldId id="968" r:id="rId658"/>
    <p:sldId id="971" r:id="rId659"/>
    <p:sldId id="972" r:id="rId660"/>
    <p:sldId id="973" r:id="rId661"/>
    <p:sldId id="974" r:id="rId662"/>
    <p:sldId id="975" r:id="rId663"/>
    <p:sldId id="976" r:id="rId664"/>
    <p:sldId id="978" r:id="rId665"/>
    <p:sldId id="979" r:id="rId666"/>
    <p:sldId id="1207" r:id="rId667"/>
    <p:sldId id="1208" r:id="rId668"/>
    <p:sldId id="1211" r:id="rId669"/>
    <p:sldId id="1214" r:id="rId670"/>
    <p:sldId id="1209" r:id="rId671"/>
    <p:sldId id="1213" r:id="rId672"/>
    <p:sldId id="1210" r:id="rId673"/>
    <p:sldId id="1215" r:id="rId674"/>
    <p:sldId id="1217" r:id="rId675"/>
    <p:sldId id="1216" r:id="rId676"/>
    <p:sldId id="1218" r:id="rId677"/>
    <p:sldId id="1219" r:id="rId678"/>
    <p:sldId id="1220" r:id="rId679"/>
    <p:sldId id="1222" r:id="rId680"/>
    <p:sldId id="1221" r:id="rId681"/>
    <p:sldId id="1223" r:id="rId682"/>
    <p:sldId id="648" r:id="rId683"/>
    <p:sldId id="844" r:id="rId684"/>
    <p:sldId id="1058" r:id="rId685"/>
    <p:sldId id="649" r:id="rId686"/>
    <p:sldId id="650" r:id="rId687"/>
    <p:sldId id="651" r:id="rId688"/>
    <p:sldId id="652" r:id="rId689"/>
    <p:sldId id="653" r:id="rId690"/>
    <p:sldId id="654" r:id="rId691"/>
    <p:sldId id="693" r:id="rId692"/>
    <p:sldId id="655" r:id="rId693"/>
    <p:sldId id="656" r:id="rId694"/>
    <p:sldId id="657" r:id="rId695"/>
    <p:sldId id="658" r:id="rId696"/>
    <p:sldId id="659" r:id="rId697"/>
    <p:sldId id="660" r:id="rId698"/>
    <p:sldId id="661" r:id="rId699"/>
    <p:sldId id="1070" r:id="rId700"/>
    <p:sldId id="1072" r:id="rId701"/>
    <p:sldId id="1073" r:id="rId702"/>
    <p:sldId id="1075" r:id="rId703"/>
    <p:sldId id="1074" r:id="rId704"/>
    <p:sldId id="1076" r:id="rId705"/>
    <p:sldId id="1077" r:id="rId706"/>
    <p:sldId id="1078" r:id="rId707"/>
    <p:sldId id="1079" r:id="rId708"/>
    <p:sldId id="1080" r:id="rId709"/>
    <p:sldId id="1081" r:id="rId710"/>
    <p:sldId id="1082" r:id="rId711"/>
    <p:sldId id="1083" r:id="rId712"/>
    <p:sldId id="1084" r:id="rId713"/>
    <p:sldId id="1085" r:id="rId714"/>
    <p:sldId id="1086" r:id="rId715"/>
    <p:sldId id="1087" r:id="rId716"/>
    <p:sldId id="1088" r:id="rId717"/>
    <p:sldId id="1091" r:id="rId718"/>
    <p:sldId id="1071" r:id="rId719"/>
    <p:sldId id="1092" r:id="rId720"/>
    <p:sldId id="1093" r:id="rId721"/>
    <p:sldId id="1094" r:id="rId722"/>
    <p:sldId id="1096" r:id="rId723"/>
    <p:sldId id="1095" r:id="rId724"/>
    <p:sldId id="1097" r:id="rId725"/>
    <p:sldId id="1098" r:id="rId726"/>
    <p:sldId id="1099" r:id="rId727"/>
    <p:sldId id="1100" r:id="rId728"/>
    <p:sldId id="1102" r:id="rId729"/>
    <p:sldId id="1101" r:id="rId730"/>
    <p:sldId id="1103" r:id="rId731"/>
    <p:sldId id="1104" r:id="rId732"/>
    <p:sldId id="1106" r:id="rId733"/>
    <p:sldId id="1105" r:id="rId734"/>
    <p:sldId id="1107" r:id="rId735"/>
    <p:sldId id="1108" r:id="rId736"/>
    <p:sldId id="1109" r:id="rId737"/>
    <p:sldId id="1110" r:id="rId738"/>
    <p:sldId id="1129" r:id="rId739"/>
    <p:sldId id="1111" r:id="rId740"/>
    <p:sldId id="1112" r:id="rId741"/>
    <p:sldId id="1113" r:id="rId742"/>
    <p:sldId id="1114" r:id="rId743"/>
    <p:sldId id="1115" r:id="rId744"/>
    <p:sldId id="1116" r:id="rId745"/>
    <p:sldId id="1117" r:id="rId746"/>
    <p:sldId id="1118" r:id="rId747"/>
    <p:sldId id="1119" r:id="rId748"/>
    <p:sldId id="1120" r:id="rId749"/>
    <p:sldId id="1121" r:id="rId750"/>
    <p:sldId id="1122" r:id="rId751"/>
    <p:sldId id="1123" r:id="rId752"/>
    <p:sldId id="1130" r:id="rId753"/>
    <p:sldId id="1124" r:id="rId754"/>
    <p:sldId id="1126" r:id="rId755"/>
    <p:sldId id="1125" r:id="rId756"/>
    <p:sldId id="1131" r:id="rId757"/>
    <p:sldId id="1128" r:id="rId758"/>
    <p:sldId id="662" r:id="rId759"/>
    <p:sldId id="998" r:id="rId760"/>
    <p:sldId id="999" r:id="rId761"/>
    <p:sldId id="663" r:id="rId762"/>
    <p:sldId id="984" r:id="rId763"/>
    <p:sldId id="985" r:id="rId764"/>
    <p:sldId id="986" r:id="rId765"/>
    <p:sldId id="987" r:id="rId766"/>
    <p:sldId id="988" r:id="rId767"/>
    <p:sldId id="989" r:id="rId768"/>
    <p:sldId id="694" r:id="rId769"/>
    <p:sldId id="695" r:id="rId770"/>
    <p:sldId id="696" r:id="rId771"/>
    <p:sldId id="697" r:id="rId772"/>
    <p:sldId id="698" r:id="rId773"/>
    <p:sldId id="699" r:id="rId774"/>
    <p:sldId id="700" r:id="rId775"/>
    <p:sldId id="701" r:id="rId776"/>
    <p:sldId id="702" r:id="rId777"/>
    <p:sldId id="1008" r:id="rId778"/>
    <p:sldId id="1007" r:id="rId779"/>
    <p:sldId id="1005" r:id="rId780"/>
    <p:sldId id="1006" r:id="rId781"/>
    <p:sldId id="1009" r:id="rId782"/>
    <p:sldId id="1139" r:id="rId783"/>
    <p:sldId id="1132" r:id="rId784"/>
    <p:sldId id="1133" r:id="rId785"/>
    <p:sldId id="1134" r:id="rId786"/>
    <p:sldId id="1135" r:id="rId787"/>
    <p:sldId id="1136" r:id="rId788"/>
    <p:sldId id="1137" r:id="rId789"/>
    <p:sldId id="1138" r:id="rId790"/>
    <p:sldId id="703" r:id="rId791"/>
    <p:sldId id="704" r:id="rId792"/>
    <p:sldId id="705" r:id="rId793"/>
    <p:sldId id="706" r:id="rId794"/>
    <p:sldId id="707" r:id="rId795"/>
    <p:sldId id="708" r:id="rId796"/>
    <p:sldId id="709" r:id="rId797"/>
    <p:sldId id="710" r:id="rId798"/>
    <p:sldId id="711" r:id="rId799"/>
    <p:sldId id="712" r:id="rId800"/>
    <p:sldId id="713" r:id="rId801"/>
    <p:sldId id="714" r:id="rId802"/>
    <p:sldId id="715" r:id="rId803"/>
    <p:sldId id="716" r:id="rId804"/>
    <p:sldId id="717" r:id="rId805"/>
    <p:sldId id="718" r:id="rId806"/>
    <p:sldId id="719" r:id="rId807"/>
    <p:sldId id="720" r:id="rId808"/>
    <p:sldId id="721" r:id="rId809"/>
    <p:sldId id="722" r:id="rId810"/>
    <p:sldId id="935" r:id="rId811"/>
    <p:sldId id="723" r:id="rId812"/>
    <p:sldId id="724" r:id="rId813"/>
    <p:sldId id="725" r:id="rId814"/>
    <p:sldId id="726" r:id="rId815"/>
    <p:sldId id="727" r:id="rId816"/>
    <p:sldId id="728" r:id="rId817"/>
    <p:sldId id="729" r:id="rId818"/>
    <p:sldId id="730" r:id="rId819"/>
    <p:sldId id="939" r:id="rId820"/>
    <p:sldId id="940" r:id="rId821"/>
    <p:sldId id="941" r:id="rId822"/>
    <p:sldId id="942" r:id="rId823"/>
    <p:sldId id="943" r:id="rId824"/>
    <p:sldId id="944" r:id="rId825"/>
    <p:sldId id="1012" r:id="rId826"/>
    <p:sldId id="761" r:id="rId827"/>
    <p:sldId id="762" r:id="rId828"/>
    <p:sldId id="902" r:id="rId829"/>
    <p:sldId id="1002" r:id="rId830"/>
    <p:sldId id="955" r:id="rId831"/>
    <p:sldId id="990" r:id="rId832"/>
    <p:sldId id="946" r:id="rId833"/>
    <p:sldId id="967" r:id="rId834"/>
    <p:sldId id="865" r:id="rId835"/>
    <p:sldId id="1001" r:id="rId836"/>
    <p:sldId id="1000" r:id="rId837"/>
    <p:sldId id="866" r:id="rId838"/>
    <p:sldId id="867" r:id="rId839"/>
    <p:sldId id="868" r:id="rId840"/>
    <p:sldId id="869" r:id="rId841"/>
    <p:sldId id="870" r:id="rId842"/>
    <p:sldId id="871" r:id="rId843"/>
    <p:sldId id="872" r:id="rId844"/>
    <p:sldId id="873" r:id="rId845"/>
    <p:sldId id="874" r:id="rId846"/>
    <p:sldId id="875" r:id="rId847"/>
    <p:sldId id="876" r:id="rId848"/>
    <p:sldId id="878" r:id="rId849"/>
    <p:sldId id="880" r:id="rId850"/>
    <p:sldId id="881" r:id="rId851"/>
    <p:sldId id="882" r:id="rId852"/>
    <p:sldId id="883" r:id="rId853"/>
    <p:sldId id="884" r:id="rId854"/>
    <p:sldId id="885" r:id="rId855"/>
    <p:sldId id="886" r:id="rId856"/>
    <p:sldId id="888" r:id="rId857"/>
    <p:sldId id="887" r:id="rId858"/>
    <p:sldId id="889" r:id="rId859"/>
    <p:sldId id="890" r:id="rId860"/>
    <p:sldId id="891" r:id="rId861"/>
    <p:sldId id="892" r:id="rId862"/>
    <p:sldId id="893" r:id="rId863"/>
    <p:sldId id="894" r:id="rId864"/>
    <p:sldId id="895" r:id="rId865"/>
    <p:sldId id="896" r:id="rId866"/>
    <p:sldId id="897" r:id="rId867"/>
    <p:sldId id="898" r:id="rId868"/>
    <p:sldId id="899" r:id="rId869"/>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3771BB7A-AF48-451E-93CB-F21709495EBA}">
          <p14:sldIdLst>
            <p14:sldId id="1212"/>
          </p14:sldIdLst>
        </p14:section>
        <p14:section name="Default Section" id="{446D0059-68CE-4DD9-8B89-A6AACE7AE25E}">
          <p14:sldIdLst>
            <p14:sldId id="256"/>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1141"/>
            <p14:sldId id="1147"/>
            <p14:sldId id="312"/>
            <p14:sldId id="1146"/>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1158"/>
            <p14:sldId id="316"/>
            <p14:sldId id="1160"/>
            <p14:sldId id="847"/>
            <p14:sldId id="317"/>
            <p14:sldId id="318"/>
            <p14:sldId id="1159"/>
            <p14:sldId id="1161"/>
            <p14:sldId id="1163"/>
            <p14:sldId id="1162"/>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1173"/>
            <p14:sldId id="1172"/>
            <p14:sldId id="1174"/>
            <p14:sldId id="1175"/>
            <p14:sldId id="1176"/>
            <p14:sldId id="1177"/>
            <p14:sldId id="1178"/>
            <p14:sldId id="1179"/>
            <p14:sldId id="1180"/>
            <p14:sldId id="1181"/>
            <p14:sldId id="1182"/>
            <p14:sldId id="1183"/>
            <p14:sldId id="1184"/>
            <p14:sldId id="1185"/>
            <p14:sldId id="1186"/>
            <p14:sldId id="1187"/>
            <p14:sldId id="1188"/>
            <p14:sldId id="1189"/>
            <p14:sldId id="1190"/>
            <p14:sldId id="1191"/>
            <p14:sldId id="1192"/>
            <p14:sldId id="1193"/>
            <p14:sldId id="1194"/>
            <p14:sldId id="1195"/>
            <p14:sldId id="1196"/>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Python Slices" id="{91C0E2AB-6F77-4B41-AC4E-A6503883C499}">
          <p14:sldIdLst>
            <p14:sldId id="1148"/>
            <p14:sldId id="1149"/>
            <p14:sldId id="1150"/>
          </p14:sldIdLst>
        </p14:section>
        <p14:section name="List comprehension" id="{56580F64-191D-4A03-80EF-5F70802DDAD0}">
          <p14:sldIdLst>
            <p14:sldId id="801"/>
            <p14:sldId id="800"/>
            <p14:sldId id="532"/>
            <p14:sldId id="1151"/>
            <p14:sldId id="115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376"/>
            <p14:sldId id="378"/>
            <p14:sldId id="379"/>
            <p14:sldId id="732"/>
            <p14:sldId id="380"/>
            <p14:sldId id="381"/>
            <p14:sldId id="382"/>
            <p14:sldId id="383"/>
            <p14:sldId id="856"/>
            <p14:sldId id="1059"/>
            <p14:sldId id="527"/>
            <p14:sldId id="530"/>
            <p14:sldId id="384"/>
          </p14:sldIdLst>
        </p14:section>
        <p14:section name="Comprehension" id="{969F0992-D699-4377-BEF7-F7CD932AC5AA}">
          <p14:sldIdLst>
            <p14:sldId id="1153"/>
            <p14:sldId id="1154"/>
            <p14:sldId id="1155"/>
            <p14:sldId id="1156"/>
          </p14:sldIdLst>
        </p14:section>
        <p14:section name="Generator Expressions" id="{0B67FDC1-2DEE-4E5D-9896-F78821A11F3F}">
          <p14:sldIdLst>
            <p14:sldId id="956"/>
            <p14:sldId id="1224"/>
            <p14:sldId id="1225"/>
            <p14:sldId id="1230"/>
            <p14:sldId id="857"/>
            <p14:sldId id="1228"/>
            <p14:sldId id="1229"/>
            <p14:sldId id="1227"/>
            <p14:sldId id="1231"/>
          </p14:sldIdLst>
        </p14:section>
        <p14:section name="Destructuring Syntax" id="{E30ADD5B-733E-4733-BFD3-9DA4D1885404}">
          <p14:sldIdLst>
            <p14:sldId id="1142"/>
            <p14:sldId id="1143"/>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1198"/>
            <p14:sldId id="386"/>
            <p14:sldId id="921"/>
            <p14:sldId id="900"/>
            <p14:sldId id="915"/>
            <p14:sldId id="901"/>
            <p14:sldId id="387"/>
            <p14:sldId id="388"/>
            <p14:sldId id="389"/>
            <p14:sldId id="1206"/>
            <p14:sldId id="848"/>
            <p14:sldId id="922"/>
            <p14:sldId id="909"/>
            <p14:sldId id="910"/>
            <p14:sldId id="1199"/>
            <p14:sldId id="1200"/>
            <p14:sldId id="1201"/>
            <p14:sldId id="1202"/>
            <p14:sldId id="1203"/>
            <p14:sldId id="1204"/>
            <p14:sldId id="1205"/>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169"/>
            <p14:sldId id="1063"/>
            <p14:sldId id="1064"/>
            <p14:sldId id="1170"/>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1165"/>
            <p14:sldId id="1166"/>
            <p14:sldId id="1168"/>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1167"/>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 id="1197"/>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Projet https://www.udemy.com/course/the-complete-python-course/learn/lecture/9487198#overview" id="{4452D518-A9F0-4AC6-8367-016F7E35067F}">
          <p14:sldIdLst>
            <p14:sldId id="1207"/>
            <p14:sldId id="1208"/>
            <p14:sldId id="1211"/>
            <p14:sldId id="1214"/>
            <p14:sldId id="1209"/>
            <p14:sldId id="1213"/>
            <p14:sldId id="1210"/>
            <p14:sldId id="1215"/>
            <p14:sldId id="1217"/>
            <p14:sldId id="1216"/>
            <p14:sldId id="1218"/>
            <p14:sldId id="1219"/>
            <p14:sldId id="1220"/>
            <p14:sldId id="1222"/>
            <p14:sldId id="1221"/>
            <p14:sldId id="1223"/>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PySide2" id="{1A20D69C-C872-49D7-9F5F-544FD15521A3}">
          <p14:sldIdLst>
            <p14:sldId id="662"/>
            <p14:sldId id="998"/>
            <p14:sldId id="999"/>
            <p14:sldId id="663"/>
            <p14:sldId id="984"/>
            <p14:sldId id="985"/>
            <p14:sldId id="986"/>
            <p14:sldId id="987"/>
            <p14:sldId id="988"/>
            <p14:sldId id="989"/>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Distribuer facilement nos programmes avec Pyinstaller" id="{5557729D-9C0D-45C9-B2F8-4405BA4F27DC}">
          <p14:sldIdLst>
            <p14:sldId id="1139"/>
            <p14:sldId id="1132"/>
            <p14:sldId id="1133"/>
            <p14:sldId id="1134"/>
            <p14:sldId id="1135"/>
            <p14:sldId id="1136"/>
            <p14:sldId id="1137"/>
            <p14:sldId id="1138"/>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5"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8080CA"/>
    <a:srgbClr val="009999"/>
    <a:srgbClr val="EC8D24"/>
    <a:srgbClr val="C90796"/>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6" autoAdjust="0"/>
    <p:restoredTop sz="94645" autoAdjust="0"/>
  </p:normalViewPr>
  <p:slideViewPr>
    <p:cSldViewPr snapToGrid="0">
      <p:cViewPr varScale="1">
        <p:scale>
          <a:sx n="91" d="100"/>
          <a:sy n="91" d="100"/>
        </p:scale>
        <p:origin x="96" y="95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5172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860" Type="http://schemas.openxmlformats.org/officeDocument/2006/relationships/slide" Target="slides/slide859.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818" Type="http://schemas.openxmlformats.org/officeDocument/2006/relationships/slide" Target="slides/slide81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871" Type="http://schemas.openxmlformats.org/officeDocument/2006/relationships/commentAuthors" Target="commentAuthors.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slide" Target="slides/slide86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viewProps" Target="viewProp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tableStyles" Target="tableStyles.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presProps" Target="presProp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theme" Target="theme/theme1.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5T12:08:38.958" idx="3">
    <p:pos x="7662" y="15"/>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08/06/2021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674</a:t>
            </a:fld>
            <a:endParaRPr lang="fr-FR" dirty="0"/>
          </a:p>
        </p:txBody>
      </p:sp>
    </p:spTree>
    <p:extLst>
      <p:ext uri="{BB962C8B-B14F-4D97-AF65-F5344CB8AC3E}">
        <p14:creationId xmlns:p14="http://schemas.microsoft.com/office/powerpoint/2010/main" val="1977811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675</a:t>
            </a:fld>
            <a:endParaRPr lang="fr-FR" dirty="0"/>
          </a:p>
        </p:txBody>
      </p:sp>
    </p:spTree>
    <p:extLst>
      <p:ext uri="{BB962C8B-B14F-4D97-AF65-F5344CB8AC3E}">
        <p14:creationId xmlns:p14="http://schemas.microsoft.com/office/powerpoint/2010/main" val="554227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676</a:t>
            </a:fld>
            <a:endParaRPr lang="fr-FR" dirty="0"/>
          </a:p>
        </p:txBody>
      </p:sp>
    </p:spTree>
    <p:extLst>
      <p:ext uri="{BB962C8B-B14F-4D97-AF65-F5344CB8AC3E}">
        <p14:creationId xmlns:p14="http://schemas.microsoft.com/office/powerpoint/2010/main" val="1057114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677</a:t>
            </a:fld>
            <a:endParaRPr lang="fr-FR" dirty="0"/>
          </a:p>
        </p:txBody>
      </p:sp>
    </p:spTree>
    <p:extLst>
      <p:ext uri="{BB962C8B-B14F-4D97-AF65-F5344CB8AC3E}">
        <p14:creationId xmlns:p14="http://schemas.microsoft.com/office/powerpoint/2010/main" val="238600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116</a:t>
            </a:fld>
            <a:endParaRPr lang="fr-FR" dirty="0"/>
          </a:p>
        </p:txBody>
      </p:sp>
    </p:spTree>
    <p:extLst>
      <p:ext uri="{BB962C8B-B14F-4D97-AF65-F5344CB8AC3E}">
        <p14:creationId xmlns:p14="http://schemas.microsoft.com/office/powerpoint/2010/main" val="4148907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251</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387</a:t>
            </a:fld>
            <a:endParaRPr lang="fr-FR" dirty="0"/>
          </a:p>
        </p:txBody>
      </p:sp>
    </p:spTree>
    <p:extLst>
      <p:ext uri="{BB962C8B-B14F-4D97-AF65-F5344CB8AC3E}">
        <p14:creationId xmlns:p14="http://schemas.microsoft.com/office/powerpoint/2010/main" val="1207620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663</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664</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665</a:t>
            </a:fld>
            <a:endParaRPr lang="fr-FR" dirty="0"/>
          </a:p>
        </p:txBody>
      </p:sp>
    </p:spTree>
    <p:extLst>
      <p:ext uri="{BB962C8B-B14F-4D97-AF65-F5344CB8AC3E}">
        <p14:creationId xmlns:p14="http://schemas.microsoft.com/office/powerpoint/2010/main" val="3075119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673</a:t>
            </a:fld>
            <a:endParaRPr lang="fr-FR" dirty="0"/>
          </a:p>
        </p:txBody>
      </p:sp>
    </p:spTree>
    <p:extLst>
      <p:ext uri="{BB962C8B-B14F-4D97-AF65-F5344CB8AC3E}">
        <p14:creationId xmlns:p14="http://schemas.microsoft.com/office/powerpoint/2010/main" val="2021651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08/06/2021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08/06/2021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08/06/2021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08/06/2021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08/06/2021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08/06/2021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08/06/2021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08/06/2021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08/06/2021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08/06/2021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08/06/2021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08/06/2021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594.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slide" Target="slide2.xml"/><Relationship Id="rId84" Type="http://schemas.openxmlformats.org/officeDocument/2006/relationships/slide" Target="slide220.xml"/><Relationship Id="rId89" Type="http://schemas.openxmlformats.org/officeDocument/2006/relationships/slide" Target="slide267.xml"/><Relationship Id="rId112" Type="http://schemas.openxmlformats.org/officeDocument/2006/relationships/slide" Target="slide553.xml"/><Relationship Id="rId133" Type="http://schemas.openxmlformats.org/officeDocument/2006/relationships/slide" Target="slide833.xml"/><Relationship Id="rId16" Type="http://schemas.openxmlformats.org/officeDocument/2006/relationships/image" Target="../media/image15.png"/><Relationship Id="rId107" Type="http://schemas.openxmlformats.org/officeDocument/2006/relationships/slide" Target="slide465.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83.xml"/><Relationship Id="rId79" Type="http://schemas.openxmlformats.org/officeDocument/2006/relationships/slide" Target="slide142.xml"/><Relationship Id="rId102" Type="http://schemas.openxmlformats.org/officeDocument/2006/relationships/slide" Target="slide409.xml"/><Relationship Id="rId123" Type="http://schemas.openxmlformats.org/officeDocument/2006/relationships/slide" Target="slide699.xml"/><Relationship Id="rId128" Type="http://schemas.openxmlformats.org/officeDocument/2006/relationships/slide" Target="slide790.xml"/><Relationship Id="rId5" Type="http://schemas.openxmlformats.org/officeDocument/2006/relationships/image" Target="../media/image4.png"/><Relationship Id="rId90" Type="http://schemas.openxmlformats.org/officeDocument/2006/relationships/slide" Target="slide269.xml"/><Relationship Id="rId95" Type="http://schemas.openxmlformats.org/officeDocument/2006/relationships/slide" Target="slide303.xml"/><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image" Target="../media/image63.png"/><Relationship Id="rId69" Type="http://schemas.openxmlformats.org/officeDocument/2006/relationships/slide" Target="slide3.xml"/><Relationship Id="rId77" Type="http://schemas.openxmlformats.org/officeDocument/2006/relationships/slide" Target="slide111.xml"/><Relationship Id="rId100" Type="http://schemas.openxmlformats.org/officeDocument/2006/relationships/slide" Target="slide363.xml"/><Relationship Id="rId105" Type="http://schemas.openxmlformats.org/officeDocument/2006/relationships/slide" Target="slide447.xml"/><Relationship Id="rId113" Type="http://schemas.openxmlformats.org/officeDocument/2006/relationships/slide" Target="slide561.xml"/><Relationship Id="rId118" Type="http://schemas.openxmlformats.org/officeDocument/2006/relationships/slide" Target="slide615.xml"/><Relationship Id="rId126" Type="http://schemas.openxmlformats.org/officeDocument/2006/relationships/slide" Target="slide777.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73.xml"/><Relationship Id="rId80" Type="http://schemas.openxmlformats.org/officeDocument/2006/relationships/slide" Target="slide148.xml"/><Relationship Id="rId85" Type="http://schemas.openxmlformats.org/officeDocument/2006/relationships/slide" Target="slide232.xml"/><Relationship Id="rId93" Type="http://schemas.openxmlformats.org/officeDocument/2006/relationships/slide" Target="slide299.xml"/><Relationship Id="rId98" Type="http://schemas.openxmlformats.org/officeDocument/2006/relationships/slide" Target="slide341.xml"/><Relationship Id="rId121" Type="http://schemas.openxmlformats.org/officeDocument/2006/relationships/slide" Target="slide666.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image" Target="../media/image66.png"/><Relationship Id="rId103" Type="http://schemas.openxmlformats.org/officeDocument/2006/relationships/slide" Target="slide426.xml"/><Relationship Id="rId108" Type="http://schemas.openxmlformats.org/officeDocument/2006/relationships/slide" Target="slide486.xml"/><Relationship Id="rId116" Type="http://schemas.openxmlformats.org/officeDocument/2006/relationships/slide" Target="slide582.xml"/><Relationship Id="rId124" Type="http://schemas.openxmlformats.org/officeDocument/2006/relationships/slide" Target="slide758.xml"/><Relationship Id="rId129" Type="http://schemas.openxmlformats.org/officeDocument/2006/relationships/slide" Target="slide811.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7.xml"/><Relationship Id="rId75" Type="http://schemas.openxmlformats.org/officeDocument/2006/relationships/slide" Target="slide91.xml"/><Relationship Id="rId83" Type="http://schemas.openxmlformats.org/officeDocument/2006/relationships/slide" Target="slide217.xml"/><Relationship Id="rId88" Type="http://schemas.openxmlformats.org/officeDocument/2006/relationships/slide" Target="slide258.xml"/><Relationship Id="rId91" Type="http://schemas.openxmlformats.org/officeDocument/2006/relationships/slide" Target="slide271.xml"/><Relationship Id="rId96" Type="http://schemas.openxmlformats.org/officeDocument/2006/relationships/slide" Target="slide305.xml"/><Relationship Id="rId111" Type="http://schemas.openxmlformats.org/officeDocument/2006/relationships/slide" Target="slide528.xml"/><Relationship Id="rId132" Type="http://schemas.openxmlformats.org/officeDocument/2006/relationships/slide" Target="slide830.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459.xml"/><Relationship Id="rId114" Type="http://schemas.openxmlformats.org/officeDocument/2006/relationships/slide" Target="slide573.xml"/><Relationship Id="rId119" Type="http://schemas.openxmlformats.org/officeDocument/2006/relationships/slide" Target="slide638.xml"/><Relationship Id="rId127" Type="http://schemas.openxmlformats.org/officeDocument/2006/relationships/slide" Target="slide782.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slide" Target="slide81.xml"/><Relationship Id="rId78" Type="http://schemas.openxmlformats.org/officeDocument/2006/relationships/slide" Target="slide139.xml"/><Relationship Id="rId81" Type="http://schemas.openxmlformats.org/officeDocument/2006/relationships/slide" Target="slide189.xml"/><Relationship Id="rId86" Type="http://schemas.openxmlformats.org/officeDocument/2006/relationships/slide" Target="slide236.xml"/><Relationship Id="rId94" Type="http://schemas.openxmlformats.org/officeDocument/2006/relationships/slide" Target="slide301.xml"/><Relationship Id="rId99" Type="http://schemas.openxmlformats.org/officeDocument/2006/relationships/slide" Target="slide343.xml"/><Relationship Id="rId101" Type="http://schemas.openxmlformats.org/officeDocument/2006/relationships/slide" Target="slide389.xml"/><Relationship Id="rId122" Type="http://schemas.openxmlformats.org/officeDocument/2006/relationships/slide" Target="slide682.xml"/><Relationship Id="rId130" Type="http://schemas.openxmlformats.org/officeDocument/2006/relationships/slide" Target="slide819.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02.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08.xml"/><Relationship Id="rId97" Type="http://schemas.openxmlformats.org/officeDocument/2006/relationships/slide" Target="slide315.xml"/><Relationship Id="rId104" Type="http://schemas.openxmlformats.org/officeDocument/2006/relationships/slide" Target="slide433.xml"/><Relationship Id="rId120" Type="http://schemas.openxmlformats.org/officeDocument/2006/relationships/slide" Target="slide655.xml"/><Relationship Id="rId125" Type="http://schemas.openxmlformats.org/officeDocument/2006/relationships/slide" Target="slide768.xml"/><Relationship Id="rId7" Type="http://schemas.openxmlformats.org/officeDocument/2006/relationships/image" Target="../media/image6.png"/><Relationship Id="rId71" Type="http://schemas.openxmlformats.org/officeDocument/2006/relationships/slide" Target="slide46.xml"/><Relationship Id="rId92" Type="http://schemas.openxmlformats.org/officeDocument/2006/relationships/slide" Target="slide294.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slide" Target="slide254.xml"/><Relationship Id="rId110" Type="http://schemas.openxmlformats.org/officeDocument/2006/relationships/slide" Target="slide515.xml"/><Relationship Id="rId115" Type="http://schemas.openxmlformats.org/officeDocument/2006/relationships/slide" Target="slide579.xml"/><Relationship Id="rId131" Type="http://schemas.openxmlformats.org/officeDocument/2006/relationships/slide" Target="slide828.xml"/><Relationship Id="rId61" Type="http://schemas.openxmlformats.org/officeDocument/2006/relationships/image" Target="../media/image60.png"/><Relationship Id="rId82" Type="http://schemas.openxmlformats.org/officeDocument/2006/relationships/slide" Target="slide196.xml"/><Relationship Id="rId19"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 Target="slide27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s://www.teclado.com/30-days-of-python/python-30-day-13-return-statements"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hyperlink" Target="https://www.udemy.com/course/the-complete-python-course/learn/lecture/18471560#overview"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hyperlink" Target="https://www.teclado.com/30-days-of-python/python-30-day-16-lambda-expressions"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slide" Target="slide249.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slide" Target="slide355.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hyperlink" Target="https://teclado.com/30-days-of-python/python-30-day-15-comprehensions" TargetMode="Externa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hyperlink" Target="https://teclado.com/30-days-of-python/python-30-day-20-map-filter" TargetMode="Externa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hyperlink" Target="https://www.teclado.com/30-days-of-python/python-30-day-23-generators-yield" TargetMode="External"/><Relationship Id="rId2" Type="http://schemas.openxmlformats.org/officeDocument/2006/relationships/hyperlink" Target="https://www.teclado.com/30-days-of-python/python-30-day-22-iterator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hyperlink" Target="https://www.pythonforbeginners.com/cheatsheet/python-file-handling" TargetMode="Externa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3" Type="http://schemas.openxmlformats.org/officeDocument/2006/relationships/hyperlink" Target="https://blog.teclado.com/creating-a-new-sequence-type-in-python-part-2/" TargetMode="External"/><Relationship Id="rId2" Type="http://schemas.openxmlformats.org/officeDocument/2006/relationships/hyperlink" Target="https://blog.teclado.com/creating-a-new-sequence-type-in-python-part-1/" TargetMode="Externa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hyperlink" Target="https://blog.teclado.com/creating-a-new-sequence-type-in-python-part-2/" TargetMode="Externa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6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66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hyperlink" Target="https://www.udemy.com/course/the-complete-python-course/learn/lecture/9487198#overview" TargetMode="External"/><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3" Type="http://schemas.openxmlformats.org/officeDocument/2006/relationships/hyperlink" Target="https://www.udemy.com/course/the-complete-python-course/learn/lecture/9445314#overview"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3" Type="http://schemas.openxmlformats.org/officeDocument/2006/relationships/hyperlink" Target="https://rednafi.github.io/digressions/python/2020/03/26/python-contextmanager.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www.sqlitetutorial.net/sqlite-autoincrement/" TargetMode="External"/><Relationship Id="rId4" Type="http://schemas.openxmlformats.org/officeDocument/2006/relationships/hyperlink" Target="http://eigenhombre.com/introduction-to-context-managers-in-python.html" TargetMode="External"/></Relationships>
</file>

<file path=ppt/slides/_rels/slide678.xml.rels><?xml version="1.0" encoding="UTF-8" standalone="yes"?>
<Relationships xmlns="http://schemas.openxmlformats.org/package/2006/relationships"><Relationship Id="rId2" Type="http://schemas.openxmlformats.org/officeDocument/2006/relationships/hyperlink" Target="https://www.teclado.com/30-days-of-python/python-30-day-28-type-hinting" TargetMode="External"/><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hyperlink" Target="https://www.python.org/dev/peps/pep-0483/" TargetMode="External"/><Relationship Id="rId2" Type="http://schemas.openxmlformats.org/officeDocument/2006/relationships/hyperlink" Target="https://docs.python.org/3/library/typing.html" TargetMode="External"/><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71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721.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72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74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74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225.png"/></Relationships>
</file>

<file path=ppt/slides/_rels/slide752.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3" Type="http://schemas.openxmlformats.org/officeDocument/2006/relationships/hyperlink" Target="https://pyinstaller.readthedocs.io/en/stable/operating-mode.html#bundling-to-one-file" TargetMode="External"/><Relationship Id="rId2" Type="http://schemas.openxmlformats.org/officeDocument/2006/relationships/hyperlink" Target="https://pyinstaller.readthedocs.io/en/stable/operating-mode.html#bundling-to-one-folder" TargetMode="External"/><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3" Type="http://schemas.openxmlformats.org/officeDocument/2006/relationships/hyperlink" Target="https://www.udemy.com/course/desktop-gui-python-tkinter/learn/lecture/16738726#search" TargetMode="External"/><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hyperlink" Target="https://www.udemy.com/course/desktop-gui-python-tkinter/learn/lecture/16738732#search" TargetMode="External"/></Relationships>
</file>

<file path=ppt/slides/_rels/slide787.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hyperlink" Target="https://www.udemy.com/course/desktop-gui-python-tkinter/learn/lecture/16738740#search"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8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hyperlink" Target="https://pyinstaller.readthedocs.io/en/stable/when-things-go-wrong.html" TargetMode="External"/><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10.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 Id="rId4" Type="http://schemas.openxmlformats.org/officeDocument/2006/relationships/image" Target="../media/image256.png"/></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20.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blog.teclado.com/python-enumerate/"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8B7A73-1D92-4819-AABE-16529498F23A}"/>
              </a:ext>
            </a:extLst>
          </p:cNvPr>
          <p:cNvSpPr>
            <a:spLocks noGrp="1"/>
          </p:cNvSpPr>
          <p:nvPr>
            <p:ph type="title"/>
          </p:nvPr>
        </p:nvSpPr>
        <p:spPr/>
        <p:txBody>
          <a:bodyPr/>
          <a:lstStyle/>
          <a:p>
            <a:endParaRPr lang="fr-FR" dirty="0"/>
          </a:p>
        </p:txBody>
      </p:sp>
      <p:sp>
        <p:nvSpPr>
          <p:cNvPr id="4" name="Espace réservé du pied de page 3">
            <a:extLst>
              <a:ext uri="{FF2B5EF4-FFF2-40B4-BE49-F238E27FC236}">
                <a16:creationId xmlns:a16="http://schemas.microsoft.com/office/drawing/2014/main" id="{4ED1E24D-6E6D-4BC6-816C-D27C5F4D2574}"/>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12EF86DD-7118-4168-BAB5-2B47837FFC3E}"/>
              </a:ext>
            </a:extLst>
          </p:cNvPr>
          <p:cNvSpPr>
            <a:spLocks noGrp="1"/>
          </p:cNvSpPr>
          <p:nvPr>
            <p:ph type="sldNum" sz="quarter" idx="12"/>
          </p:nvPr>
        </p:nvSpPr>
        <p:spPr/>
        <p:txBody>
          <a:bodyPr/>
          <a:lstStyle/>
          <a:p>
            <a:fld id="{27BFB900-AE02-4433-B1C1-759136C50A0B}" type="slidenum">
              <a:rPr lang="fr-FR" smtClean="0"/>
              <a:t>1</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5F292C95-3031-4556-8AE5-62B022863E4D}"/>
                  </a:ext>
                </a:extLst>
              </p:cNvPr>
              <p:cNvGraphicFramePr>
                <a:graphicFrameLocks noChangeAspect="1"/>
              </p:cNvGraphicFramePr>
              <p:nvPr>
                <p:extLst>
                  <p:ext uri="{D42A27DB-BD31-4B8C-83A1-F6EECF244321}">
                    <p14:modId xmlns:p14="http://schemas.microsoft.com/office/powerpoint/2010/main" val="75811196"/>
                  </p:ext>
                </p:extLst>
              </p:nvPr>
            </p:nvGraphicFramePr>
            <p:xfrm>
              <a:off x="838200" y="1825625"/>
              <a:ext cx="10515600" cy="4351338"/>
            </p:xfrm>
            <a:graphic>
              <a:graphicData uri="http://schemas.microsoft.com/office/powerpoint/2016/summaryzoom">
                <psuz:summaryZm>
                  <psuz:summaryZmObj sectionId="{446D0059-68CE-4DD9-8B89-A6AACE7AE25E}">
                    <psuz:zmPr id="{C5F2C5E8-7668-4343-A641-40B3FF233550}" transitionDur="1000">
                      <p166:blipFill xmlns:p166="http://schemas.microsoft.com/office/powerpoint/2016/6/main">
                        <a:blip r:embed="rId2"/>
                        <a:stretch>
                          <a:fillRect/>
                        </a:stretch>
                      </p166:blipFill>
                      <p166:spPr xmlns:p166="http://schemas.microsoft.com/office/powerpoint/2016/6/main">
                        <a:xfrm>
                          <a:off x="366075" y="205967"/>
                          <a:ext cx="946404" cy="532352"/>
                        </a:xfrm>
                        <a:prstGeom prst="rect">
                          <a:avLst/>
                        </a:prstGeom>
                        <a:ln w="3175">
                          <a:solidFill>
                            <a:prstClr val="ltGray"/>
                          </a:solidFill>
                        </a:ln>
                      </p166:spPr>
                    </psuz:zmPr>
                  </psuz:summaryZmObj>
                  <psuz:summaryZmObj sectionId="{86499CC7-6B6D-4587-AA7B-59179A13DF17}">
                    <psuz:zmPr id="{14E7BB96-9C95-44EF-8131-6A1045EDF8C5}" transitionDur="1000">
                      <p166:blipFill xmlns:p166="http://schemas.microsoft.com/office/powerpoint/2016/6/main">
                        <a:blip r:embed="rId3"/>
                        <a:stretch>
                          <a:fillRect/>
                        </a:stretch>
                      </p166:blipFill>
                      <p166:spPr xmlns:p166="http://schemas.microsoft.com/office/powerpoint/2016/6/main">
                        <a:xfrm>
                          <a:off x="1347969" y="205967"/>
                          <a:ext cx="946404" cy="532352"/>
                        </a:xfrm>
                        <a:prstGeom prst="rect">
                          <a:avLst/>
                        </a:prstGeom>
                        <a:ln w="3175">
                          <a:solidFill>
                            <a:prstClr val="ltGray"/>
                          </a:solidFill>
                        </a:ln>
                      </p166:spPr>
                    </psuz:zmPr>
                  </psuz:summaryZmObj>
                  <psuz:summaryZmObj sectionId="{9A39BE65-5AC5-4A1E-B74C-0F81CDDA6538}">
                    <psuz:zmPr id="{514D2C86-1BA8-4F82-9016-1A2B53BA2076}" transitionDur="1000">
                      <p166:blipFill xmlns:p166="http://schemas.microsoft.com/office/powerpoint/2016/6/main">
                        <a:blip r:embed="rId4"/>
                        <a:stretch>
                          <a:fillRect/>
                        </a:stretch>
                      </p166:blipFill>
                      <p166:spPr xmlns:p166="http://schemas.microsoft.com/office/powerpoint/2016/6/main">
                        <a:xfrm>
                          <a:off x="2329863" y="205967"/>
                          <a:ext cx="946404" cy="532352"/>
                        </a:xfrm>
                        <a:prstGeom prst="rect">
                          <a:avLst/>
                        </a:prstGeom>
                        <a:ln w="3175">
                          <a:solidFill>
                            <a:prstClr val="ltGray"/>
                          </a:solidFill>
                        </a:ln>
                      </p166:spPr>
                    </psuz:zmPr>
                  </psuz:summaryZmObj>
                  <psuz:summaryZmObj sectionId="{EC2E4647-D50A-4948-8DD8-1B9045D8FA63}">
                    <psuz:zmPr id="{2E7F242B-6FC0-4512-92D2-DB7756E07BA4}" transitionDur="1000">
                      <p166:blipFill xmlns:p166="http://schemas.microsoft.com/office/powerpoint/2016/6/main">
                        <a:blip r:embed="rId5"/>
                        <a:stretch>
                          <a:fillRect/>
                        </a:stretch>
                      </p166:blipFill>
                      <p166:spPr xmlns:p166="http://schemas.microsoft.com/office/powerpoint/2016/6/main">
                        <a:xfrm>
                          <a:off x="3311757" y="205967"/>
                          <a:ext cx="946404" cy="532352"/>
                        </a:xfrm>
                        <a:prstGeom prst="rect">
                          <a:avLst/>
                        </a:prstGeom>
                        <a:ln w="3175">
                          <a:solidFill>
                            <a:prstClr val="ltGray"/>
                          </a:solidFill>
                        </a:ln>
                      </p166:spPr>
                    </psuz:zmPr>
                  </psuz:summaryZmObj>
                  <psuz:summaryZmObj sectionId="{733CA848-2772-4868-B7C4-DF980742C4B5}">
                    <psuz:zmPr id="{6B5B68B0-9BAE-4C67-95C5-78256084A5CA}" transitionDur="1000">
                      <p166:blipFill xmlns:p166="http://schemas.microsoft.com/office/powerpoint/2016/6/main">
                        <a:blip r:embed="rId6"/>
                        <a:stretch>
                          <a:fillRect/>
                        </a:stretch>
                      </p166:blipFill>
                      <p166:spPr xmlns:p166="http://schemas.microsoft.com/office/powerpoint/2016/6/main">
                        <a:xfrm>
                          <a:off x="4293651" y="205967"/>
                          <a:ext cx="946404" cy="532352"/>
                        </a:xfrm>
                        <a:prstGeom prst="rect">
                          <a:avLst/>
                        </a:prstGeom>
                        <a:ln w="3175">
                          <a:solidFill>
                            <a:prstClr val="ltGray"/>
                          </a:solidFill>
                        </a:ln>
                      </p166:spPr>
                    </psuz:zmPr>
                  </psuz:summaryZmObj>
                  <psuz:summaryZmObj sectionId="{991E8CD9-9F53-499A-AFA9-E7B6A9112219}">
                    <psuz:zmPr id="{BB6C0E47-46F6-4813-BF28-98AA63D924F0}" transitionDur="1000">
                      <p166:blipFill xmlns:p166="http://schemas.microsoft.com/office/powerpoint/2016/6/main">
                        <a:blip r:embed="rId7"/>
                        <a:stretch>
                          <a:fillRect/>
                        </a:stretch>
                      </p166:blipFill>
                      <p166:spPr xmlns:p166="http://schemas.microsoft.com/office/powerpoint/2016/6/main">
                        <a:xfrm>
                          <a:off x="5275545" y="205967"/>
                          <a:ext cx="946404" cy="532352"/>
                        </a:xfrm>
                        <a:prstGeom prst="rect">
                          <a:avLst/>
                        </a:prstGeom>
                        <a:ln w="3175">
                          <a:solidFill>
                            <a:prstClr val="ltGray"/>
                          </a:solidFill>
                        </a:ln>
                      </p166:spPr>
                    </psuz:zmPr>
                  </psuz:summaryZmObj>
                  <psuz:summaryZmObj sectionId="{3CF8CC3D-BE27-4FEF-931F-B16A41C72558}">
                    <psuz:zmPr id="{EA870B2D-FE6E-4D3A-9EFF-D715037B6C75}" transitionDur="1000">
                      <p166:blipFill xmlns:p166="http://schemas.microsoft.com/office/powerpoint/2016/6/main">
                        <a:blip r:embed="rId8"/>
                        <a:stretch>
                          <a:fillRect/>
                        </a:stretch>
                      </p166:blipFill>
                      <p166:spPr xmlns:p166="http://schemas.microsoft.com/office/powerpoint/2016/6/main">
                        <a:xfrm>
                          <a:off x="6257439" y="205967"/>
                          <a:ext cx="946404" cy="532352"/>
                        </a:xfrm>
                        <a:prstGeom prst="rect">
                          <a:avLst/>
                        </a:prstGeom>
                        <a:ln w="3175">
                          <a:solidFill>
                            <a:prstClr val="ltGray"/>
                          </a:solidFill>
                        </a:ln>
                      </p166:spPr>
                    </psuz:zmPr>
                  </psuz:summaryZmObj>
                  <psuz:summaryZmObj sectionId="{56C92FB1-E616-4DA5-9C01-E460B1826D6C}">
                    <psuz:zmPr id="{3F85CB74-1E96-45EF-8D3B-635EE311A703}" transitionDur="1000">
                      <p166:blipFill xmlns:p166="http://schemas.microsoft.com/office/powerpoint/2016/6/main">
                        <a:blip r:embed="rId9"/>
                        <a:stretch>
                          <a:fillRect/>
                        </a:stretch>
                      </p166:blipFill>
                      <p166:spPr xmlns:p166="http://schemas.microsoft.com/office/powerpoint/2016/6/main">
                        <a:xfrm>
                          <a:off x="7239333" y="205967"/>
                          <a:ext cx="946404" cy="532352"/>
                        </a:xfrm>
                        <a:prstGeom prst="rect">
                          <a:avLst/>
                        </a:prstGeom>
                        <a:ln w="3175">
                          <a:solidFill>
                            <a:prstClr val="ltGray"/>
                          </a:solidFill>
                        </a:ln>
                      </p166:spPr>
                    </psuz:zmPr>
                  </psuz:summaryZmObj>
                  <psuz:summaryZmObj sectionId="{722A7C2E-FAFD-422A-B19E-A39788675F00}">
                    <psuz:zmPr id="{F0979B23-4FD3-46CC-B90D-0D9F8383A36B}" transitionDur="1000">
                      <p166:blipFill xmlns:p166="http://schemas.microsoft.com/office/powerpoint/2016/6/main">
                        <a:blip r:embed="rId10"/>
                        <a:stretch>
                          <a:fillRect/>
                        </a:stretch>
                      </p166:blipFill>
                      <p166:spPr xmlns:p166="http://schemas.microsoft.com/office/powerpoint/2016/6/main">
                        <a:xfrm>
                          <a:off x="8221227" y="205967"/>
                          <a:ext cx="946404" cy="532352"/>
                        </a:xfrm>
                        <a:prstGeom prst="rect">
                          <a:avLst/>
                        </a:prstGeom>
                        <a:ln w="3175">
                          <a:solidFill>
                            <a:prstClr val="ltGray"/>
                          </a:solidFill>
                        </a:ln>
                      </p166:spPr>
                    </psuz:zmPr>
                  </psuz:summaryZmObj>
                  <psuz:summaryZmObj sectionId="{911045AB-7BE3-419B-819B-7C6B03C81253}">
                    <psuz:zmPr id="{CB075552-71A1-4502-8713-318C5DED4DEF}" transitionDur="1000">
                      <p166:blipFill xmlns:p166="http://schemas.microsoft.com/office/powerpoint/2016/6/main">
                        <a:blip r:embed="rId11"/>
                        <a:stretch>
                          <a:fillRect/>
                        </a:stretch>
                      </p166:blipFill>
                      <p166:spPr xmlns:p166="http://schemas.microsoft.com/office/powerpoint/2016/6/main">
                        <a:xfrm>
                          <a:off x="9203121" y="205967"/>
                          <a:ext cx="946404" cy="532352"/>
                        </a:xfrm>
                        <a:prstGeom prst="rect">
                          <a:avLst/>
                        </a:prstGeom>
                        <a:ln w="3175">
                          <a:solidFill>
                            <a:prstClr val="ltGray"/>
                          </a:solidFill>
                        </a:ln>
                      </p166:spPr>
                    </psuz:zmPr>
                  </psuz:summaryZmObj>
                  <psuz:summaryZmObj sectionId="{AC30B3E3-5BFA-47C8-9565-739FCA67AF89}">
                    <psuz:zmPr id="{CA79E9F1-5D13-4B0F-855D-33A2DA8C3FB0}" transitionDur="1000">
                      <p166:blipFill xmlns:p166="http://schemas.microsoft.com/office/powerpoint/2016/6/main">
                        <a:blip r:embed="rId12"/>
                        <a:stretch>
                          <a:fillRect/>
                        </a:stretch>
                      </p166:blipFill>
                      <p166:spPr xmlns:p166="http://schemas.microsoft.com/office/powerpoint/2016/6/main">
                        <a:xfrm>
                          <a:off x="366075" y="773809"/>
                          <a:ext cx="946404" cy="532352"/>
                        </a:xfrm>
                        <a:prstGeom prst="rect">
                          <a:avLst/>
                        </a:prstGeom>
                        <a:ln w="3175">
                          <a:solidFill>
                            <a:prstClr val="ltGray"/>
                          </a:solidFill>
                        </a:ln>
                      </p166:spPr>
                    </psuz:zmPr>
                  </psuz:summaryZmObj>
                  <psuz:summaryZmObj sectionId="{1212C972-11D1-407A-9BC2-5E1FFB47B952}">
                    <psuz:zmPr id="{78086505-4740-4501-B357-33E5DC4BD793}" transitionDur="1000">
                      <p166:blipFill xmlns:p166="http://schemas.microsoft.com/office/powerpoint/2016/6/main">
                        <a:blip r:embed="rId13"/>
                        <a:stretch>
                          <a:fillRect/>
                        </a:stretch>
                      </p166:blipFill>
                      <p166:spPr xmlns:p166="http://schemas.microsoft.com/office/powerpoint/2016/6/main">
                        <a:xfrm>
                          <a:off x="1347969" y="773809"/>
                          <a:ext cx="946404" cy="532352"/>
                        </a:xfrm>
                        <a:prstGeom prst="rect">
                          <a:avLst/>
                        </a:prstGeom>
                        <a:ln w="3175">
                          <a:solidFill>
                            <a:prstClr val="ltGray"/>
                          </a:solidFill>
                        </a:ln>
                      </p166:spPr>
                    </psuz:zmPr>
                  </psuz:summaryZmObj>
                  <psuz:summaryZmObj sectionId="{0A01A933-B389-4F6E-B4C9-C7E94A9CCB9E}">
                    <psuz:zmPr id="{419F77E1-2ABA-4E39-A53A-37B523A045A8}" transitionDur="1000">
                      <p166:blipFill xmlns:p166="http://schemas.microsoft.com/office/powerpoint/2016/6/main">
                        <a:blip r:embed="rId14"/>
                        <a:stretch>
                          <a:fillRect/>
                        </a:stretch>
                      </p166:blipFill>
                      <p166:spPr xmlns:p166="http://schemas.microsoft.com/office/powerpoint/2016/6/main">
                        <a:xfrm>
                          <a:off x="2329863" y="773809"/>
                          <a:ext cx="946404" cy="532352"/>
                        </a:xfrm>
                        <a:prstGeom prst="rect">
                          <a:avLst/>
                        </a:prstGeom>
                        <a:ln w="3175">
                          <a:solidFill>
                            <a:prstClr val="ltGray"/>
                          </a:solidFill>
                        </a:ln>
                      </p166:spPr>
                    </psuz:zmPr>
                  </psuz:summaryZmObj>
                  <psuz:summaryZmObj sectionId="{BB6B3F51-904D-4CAA-A7C0-D71C260C180D}">
                    <psuz:zmPr id="{F0359BF2-D17C-4BAF-9186-D32BDF32132F}" transitionDur="1000">
                      <p166:blipFill xmlns:p166="http://schemas.microsoft.com/office/powerpoint/2016/6/main">
                        <a:blip r:embed="rId15"/>
                        <a:stretch>
                          <a:fillRect/>
                        </a:stretch>
                      </p166:blipFill>
                      <p166:spPr xmlns:p166="http://schemas.microsoft.com/office/powerpoint/2016/6/main">
                        <a:xfrm>
                          <a:off x="3311757" y="773809"/>
                          <a:ext cx="946404" cy="532352"/>
                        </a:xfrm>
                        <a:prstGeom prst="rect">
                          <a:avLst/>
                        </a:prstGeom>
                        <a:ln w="3175">
                          <a:solidFill>
                            <a:prstClr val="ltGray"/>
                          </a:solidFill>
                        </a:ln>
                      </p166:spPr>
                    </psuz:zmPr>
                  </psuz:summaryZmObj>
                  <psuz:summaryZmObj sectionId="{69D9645C-1EA2-4CFC-8CB5-768FEF498A9E}">
                    <psuz:zmPr id="{76A7E0F0-0084-49CC-86A3-60AF59A536C1}" transitionDur="1000">
                      <p166:blipFill xmlns:p166="http://schemas.microsoft.com/office/powerpoint/2016/6/main">
                        <a:blip r:embed="rId16"/>
                        <a:stretch>
                          <a:fillRect/>
                        </a:stretch>
                      </p166:blipFill>
                      <p166:spPr xmlns:p166="http://schemas.microsoft.com/office/powerpoint/2016/6/main">
                        <a:xfrm>
                          <a:off x="4293651" y="773809"/>
                          <a:ext cx="946404" cy="532352"/>
                        </a:xfrm>
                        <a:prstGeom prst="rect">
                          <a:avLst/>
                        </a:prstGeom>
                        <a:ln w="3175">
                          <a:solidFill>
                            <a:prstClr val="ltGray"/>
                          </a:solidFill>
                        </a:ln>
                      </p166:spPr>
                    </psuz:zmPr>
                  </psuz:summaryZmObj>
                  <psuz:summaryZmObj sectionId="{91C0E2AB-6F77-4B41-AC4E-A6503883C499}">
                    <psuz:zmPr id="{2D7D854F-51FB-4387-873E-1273C77D858A}" transitionDur="1000">
                      <p166:blipFill xmlns:p166="http://schemas.microsoft.com/office/powerpoint/2016/6/main">
                        <a:blip r:embed="rId17"/>
                        <a:stretch>
                          <a:fillRect/>
                        </a:stretch>
                      </p166:blipFill>
                      <p166:spPr xmlns:p166="http://schemas.microsoft.com/office/powerpoint/2016/6/main">
                        <a:xfrm>
                          <a:off x="5275545" y="773809"/>
                          <a:ext cx="946404" cy="532352"/>
                        </a:xfrm>
                        <a:prstGeom prst="rect">
                          <a:avLst/>
                        </a:prstGeom>
                        <a:ln w="3175">
                          <a:solidFill>
                            <a:prstClr val="ltGray"/>
                          </a:solidFill>
                        </a:ln>
                      </p166:spPr>
                    </psuz:zmPr>
                  </psuz:summaryZmObj>
                  <psuz:summaryZmObj sectionId="{56580F64-191D-4A03-80EF-5F70802DDAD0}">
                    <psuz:zmPr id="{8AEF0DA7-5E05-4CF1-9A1C-9C29E7ACE3F3}" transitionDur="1000">
                      <p166:blipFill xmlns:p166="http://schemas.microsoft.com/office/powerpoint/2016/6/main">
                        <a:blip r:embed="rId18"/>
                        <a:stretch>
                          <a:fillRect/>
                        </a:stretch>
                      </p166:blipFill>
                      <p166:spPr xmlns:p166="http://schemas.microsoft.com/office/powerpoint/2016/6/main">
                        <a:xfrm>
                          <a:off x="6257439" y="773809"/>
                          <a:ext cx="946404" cy="532352"/>
                        </a:xfrm>
                        <a:prstGeom prst="rect">
                          <a:avLst/>
                        </a:prstGeom>
                        <a:ln w="3175">
                          <a:solidFill>
                            <a:prstClr val="ltGray"/>
                          </a:solidFill>
                        </a:ln>
                      </p166:spPr>
                    </psuz:zmPr>
                  </psuz:summaryZmObj>
                  <psuz:summaryZmObj sectionId="{2D70BCA1-FC24-4FFB-9318-4FF6986241E3}">
                    <psuz:zmPr id="{1352B097-E612-4A5C-97C6-FCD2E0B9AADA}" transitionDur="1000">
                      <p166:blipFill xmlns:p166="http://schemas.microsoft.com/office/powerpoint/2016/6/main">
                        <a:blip r:embed="rId19"/>
                        <a:stretch>
                          <a:fillRect/>
                        </a:stretch>
                      </p166:blipFill>
                      <p166:spPr xmlns:p166="http://schemas.microsoft.com/office/powerpoint/2016/6/main">
                        <a:xfrm>
                          <a:off x="7239333" y="773809"/>
                          <a:ext cx="946404" cy="532352"/>
                        </a:xfrm>
                        <a:prstGeom prst="rect">
                          <a:avLst/>
                        </a:prstGeom>
                        <a:ln w="3175">
                          <a:solidFill>
                            <a:prstClr val="ltGray"/>
                          </a:solidFill>
                        </a:ln>
                      </p166:spPr>
                    </psuz:zmPr>
                  </psuz:summaryZmObj>
                  <psuz:summaryZmObj sectionId="{9E78FB0D-6724-4283-A9E2-CDAA13E10114}">
                    <psuz:zmPr id="{D13B3082-94D2-46E2-987C-424272E22C6E}" transitionDur="1000">
                      <p166:blipFill xmlns:p166="http://schemas.microsoft.com/office/powerpoint/2016/6/main">
                        <a:blip r:embed="rId20"/>
                        <a:stretch>
                          <a:fillRect/>
                        </a:stretch>
                      </p166:blipFill>
                      <p166:spPr xmlns:p166="http://schemas.microsoft.com/office/powerpoint/2016/6/main">
                        <a:xfrm>
                          <a:off x="8221227" y="773809"/>
                          <a:ext cx="946404" cy="532352"/>
                        </a:xfrm>
                        <a:prstGeom prst="rect">
                          <a:avLst/>
                        </a:prstGeom>
                        <a:ln w="3175">
                          <a:solidFill>
                            <a:prstClr val="ltGray"/>
                          </a:solidFill>
                        </a:ln>
                      </p166:spPr>
                    </psuz:zmPr>
                  </psuz:summaryZmObj>
                  <psuz:summaryZmObj sectionId="{969F0992-D699-4377-BEF7-F7CD932AC5AA}">
                    <psuz:zmPr id="{59CB1D30-B0E0-44D5-B96F-D801E8A42063}" transitionDur="1000">
                      <p166:blipFill xmlns:p166="http://schemas.microsoft.com/office/powerpoint/2016/6/main">
                        <a:blip r:embed="rId21"/>
                        <a:stretch>
                          <a:fillRect/>
                        </a:stretch>
                      </p166:blipFill>
                      <p166:spPr xmlns:p166="http://schemas.microsoft.com/office/powerpoint/2016/6/main">
                        <a:xfrm>
                          <a:off x="9203121" y="773809"/>
                          <a:ext cx="946404" cy="532352"/>
                        </a:xfrm>
                        <a:prstGeom prst="rect">
                          <a:avLst/>
                        </a:prstGeom>
                        <a:ln w="3175">
                          <a:solidFill>
                            <a:prstClr val="ltGray"/>
                          </a:solidFill>
                        </a:ln>
                      </p166:spPr>
                    </psuz:zmPr>
                  </psuz:summaryZmObj>
                  <psuz:summaryZmObj sectionId="{0B67FDC1-2DEE-4E5D-9896-F78821A11F3F}">
                    <psuz:zmPr id="{4662940A-AB19-43F5-9BFF-6C9861CDDF1C}" transitionDur="1000">
                      <p166:blipFill xmlns:p166="http://schemas.microsoft.com/office/powerpoint/2016/6/main">
                        <a:blip r:embed="rId22"/>
                        <a:stretch>
                          <a:fillRect/>
                        </a:stretch>
                      </p166:blipFill>
                      <p166:spPr xmlns:p166="http://schemas.microsoft.com/office/powerpoint/2016/6/main">
                        <a:xfrm>
                          <a:off x="366075" y="1341651"/>
                          <a:ext cx="946404" cy="532352"/>
                        </a:xfrm>
                        <a:prstGeom prst="rect">
                          <a:avLst/>
                        </a:prstGeom>
                        <a:ln w="3175">
                          <a:solidFill>
                            <a:prstClr val="ltGray"/>
                          </a:solidFill>
                        </a:ln>
                      </p166:spPr>
                    </psuz:zmPr>
                  </psuz:summaryZmObj>
                  <psuz:summaryZmObj sectionId="{E30ADD5B-733E-4733-BFD3-9DA4D1885404}">
                    <psuz:zmPr id="{7FAA123B-D249-492C-9088-93A7EF7AC492}" transitionDur="1000">
                      <p166:blipFill xmlns:p166="http://schemas.microsoft.com/office/powerpoint/2016/6/main">
                        <a:blip r:embed="rId23"/>
                        <a:stretch>
                          <a:fillRect/>
                        </a:stretch>
                      </p166:blipFill>
                      <p166:spPr xmlns:p166="http://schemas.microsoft.com/office/powerpoint/2016/6/main">
                        <a:xfrm>
                          <a:off x="1347969" y="1341651"/>
                          <a:ext cx="946404" cy="532352"/>
                        </a:xfrm>
                        <a:prstGeom prst="rect">
                          <a:avLst/>
                        </a:prstGeom>
                        <a:ln w="3175">
                          <a:solidFill>
                            <a:prstClr val="ltGray"/>
                          </a:solidFill>
                        </a:ln>
                      </p166:spPr>
                    </psuz:zmPr>
                  </psuz:summaryZmObj>
                  <psuz:summaryZmObj sectionId="{DFDF5795-9BEF-4226-99D0-541DFA767C19}">
                    <psuz:zmPr id="{479CB7BE-72FB-41D8-96CF-EDFA0DB600D3}" transitionDur="1000">
                      <p166:blipFill xmlns:p166="http://schemas.microsoft.com/office/powerpoint/2016/6/main">
                        <a:blip r:embed="rId24"/>
                        <a:stretch>
                          <a:fillRect/>
                        </a:stretch>
                      </p166:blipFill>
                      <p166:spPr xmlns:p166="http://schemas.microsoft.com/office/powerpoint/2016/6/main">
                        <a:xfrm>
                          <a:off x="2329863" y="1341651"/>
                          <a:ext cx="946404" cy="532352"/>
                        </a:xfrm>
                        <a:prstGeom prst="rect">
                          <a:avLst/>
                        </a:prstGeom>
                        <a:ln w="3175">
                          <a:solidFill>
                            <a:prstClr val="ltGray"/>
                          </a:solidFill>
                        </a:ln>
                      </p166:spPr>
                    </psuz:zmPr>
                  </psuz:summaryZmObj>
                  <psuz:summaryZmObj sectionId="{84AB2743-A6D7-4969-A055-072AA0A8B088}">
                    <psuz:zmPr id="{EAF832F3-3C5A-40E3-827D-09374C23794A}" transitionDur="1000">
                      <p166:blipFill xmlns:p166="http://schemas.microsoft.com/office/powerpoint/2016/6/main">
                        <a:blip r:embed="rId25"/>
                        <a:stretch>
                          <a:fillRect/>
                        </a:stretch>
                      </p166:blipFill>
                      <p166:spPr xmlns:p166="http://schemas.microsoft.com/office/powerpoint/2016/6/main">
                        <a:xfrm>
                          <a:off x="3311757" y="1341651"/>
                          <a:ext cx="946404" cy="532352"/>
                        </a:xfrm>
                        <a:prstGeom prst="rect">
                          <a:avLst/>
                        </a:prstGeom>
                        <a:ln w="3175">
                          <a:solidFill>
                            <a:prstClr val="ltGray"/>
                          </a:solidFill>
                        </a:ln>
                      </p166:spPr>
                    </psuz:zmPr>
                  </psuz:summaryZmObj>
                  <psuz:summaryZmObj sectionId="{E54E83BD-A613-44BD-9B9F-3800B27B71BC}">
                    <psuz:zmPr id="{1AB04F02-92E2-4A9A-A1FE-4BE2A52E6B6A}" transitionDur="1000">
                      <p166:blipFill xmlns:p166="http://schemas.microsoft.com/office/powerpoint/2016/6/main">
                        <a:blip r:embed="rId26"/>
                        <a:stretch>
                          <a:fillRect/>
                        </a:stretch>
                      </p166:blipFill>
                      <p166:spPr xmlns:p166="http://schemas.microsoft.com/office/powerpoint/2016/6/main">
                        <a:xfrm>
                          <a:off x="4293651" y="1341651"/>
                          <a:ext cx="946404" cy="532352"/>
                        </a:xfrm>
                        <a:prstGeom prst="rect">
                          <a:avLst/>
                        </a:prstGeom>
                        <a:ln w="3175">
                          <a:solidFill>
                            <a:prstClr val="ltGray"/>
                          </a:solidFill>
                        </a:ln>
                      </p166:spPr>
                    </psuz:zmPr>
                  </psuz:summaryZmObj>
                  <psuz:summaryZmObj sectionId="{5DAC6FEE-5F16-49E3-913E-03D76576D6AA}">
                    <psuz:zmPr id="{2D83EDF3-9A60-43AA-B889-89D6C18B19EA}" transitionDur="1000">
                      <p166:blipFill xmlns:p166="http://schemas.microsoft.com/office/powerpoint/2016/6/main">
                        <a:blip r:embed="rId27"/>
                        <a:stretch>
                          <a:fillRect/>
                        </a:stretch>
                      </p166:blipFill>
                      <p166:spPr xmlns:p166="http://schemas.microsoft.com/office/powerpoint/2016/6/main">
                        <a:xfrm>
                          <a:off x="5275545" y="1341651"/>
                          <a:ext cx="946404" cy="532352"/>
                        </a:xfrm>
                        <a:prstGeom prst="rect">
                          <a:avLst/>
                        </a:prstGeom>
                        <a:ln w="3175">
                          <a:solidFill>
                            <a:prstClr val="ltGray"/>
                          </a:solidFill>
                        </a:ln>
                      </p166:spPr>
                    </psuz:zmPr>
                  </psuz:summaryZmObj>
                  <psuz:summaryZmObj sectionId="{D04DAC68-CBE8-44C1-B1EA-F56C5A362F84}">
                    <psuz:zmPr id="{613736B5-026A-4015-A978-EE3BB3740B50}" transitionDur="1000">
                      <p166:blipFill xmlns:p166="http://schemas.microsoft.com/office/powerpoint/2016/6/main">
                        <a:blip r:embed="rId28"/>
                        <a:stretch>
                          <a:fillRect/>
                        </a:stretch>
                      </p166:blipFill>
                      <p166:spPr xmlns:p166="http://schemas.microsoft.com/office/powerpoint/2016/6/main">
                        <a:xfrm>
                          <a:off x="6257439" y="1341651"/>
                          <a:ext cx="946404" cy="532352"/>
                        </a:xfrm>
                        <a:prstGeom prst="rect">
                          <a:avLst/>
                        </a:prstGeom>
                        <a:ln w="3175">
                          <a:solidFill>
                            <a:prstClr val="ltGray"/>
                          </a:solidFill>
                        </a:ln>
                      </p166:spPr>
                    </psuz:zmPr>
                  </psuz:summaryZmObj>
                  <psuz:summaryZmObj sectionId="{869D5FCA-76F6-436D-B397-F65669006124}">
                    <psuz:zmPr id="{6A0A3376-8E9C-40F2-BA1F-81E98A613D7D}" transitionDur="1000">
                      <p166:blipFill xmlns:p166="http://schemas.microsoft.com/office/powerpoint/2016/6/main">
                        <a:blip r:embed="rId29"/>
                        <a:stretch>
                          <a:fillRect/>
                        </a:stretch>
                      </p166:blipFill>
                      <p166:spPr xmlns:p166="http://schemas.microsoft.com/office/powerpoint/2016/6/main">
                        <a:xfrm>
                          <a:off x="7239333" y="1341651"/>
                          <a:ext cx="946404" cy="532352"/>
                        </a:xfrm>
                        <a:prstGeom prst="rect">
                          <a:avLst/>
                        </a:prstGeom>
                        <a:ln w="3175">
                          <a:solidFill>
                            <a:prstClr val="ltGray"/>
                          </a:solidFill>
                        </a:ln>
                      </p166:spPr>
                    </psuz:zmPr>
                  </psuz:summaryZmObj>
                  <psuz:summaryZmObj sectionId="{0BF06018-B467-48F0-ABC1-2510FC7C36FF}">
                    <psuz:zmPr id="{F40F23BE-83CA-4E97-BDC8-CD61483BE0D9}" transitionDur="1000">
                      <p166:blipFill xmlns:p166="http://schemas.microsoft.com/office/powerpoint/2016/6/main">
                        <a:blip r:embed="rId30"/>
                        <a:stretch>
                          <a:fillRect/>
                        </a:stretch>
                      </p166:blipFill>
                      <p166:spPr xmlns:p166="http://schemas.microsoft.com/office/powerpoint/2016/6/main">
                        <a:xfrm>
                          <a:off x="8221227" y="1341651"/>
                          <a:ext cx="946404" cy="532352"/>
                        </a:xfrm>
                        <a:prstGeom prst="rect">
                          <a:avLst/>
                        </a:prstGeom>
                        <a:ln w="3175">
                          <a:solidFill>
                            <a:prstClr val="ltGray"/>
                          </a:solidFill>
                        </a:ln>
                      </p166:spPr>
                    </psuz:zmPr>
                  </psuz:summaryZmObj>
                  <psuz:summaryZmObj sectionId="{9A1B3AD3-BF7A-410D-ABD6-3FACCBEBB7FA}">
                    <psuz:zmPr id="{6556C46B-458D-4575-9792-9040EA72F01F}" transitionDur="1000">
                      <p166:blipFill xmlns:p166="http://schemas.microsoft.com/office/powerpoint/2016/6/main">
                        <a:blip r:embed="rId31"/>
                        <a:stretch>
                          <a:fillRect/>
                        </a:stretch>
                      </p166:blipFill>
                      <p166:spPr xmlns:p166="http://schemas.microsoft.com/office/powerpoint/2016/6/main">
                        <a:xfrm>
                          <a:off x="9203121" y="1341651"/>
                          <a:ext cx="946404" cy="532352"/>
                        </a:xfrm>
                        <a:prstGeom prst="rect">
                          <a:avLst/>
                        </a:prstGeom>
                        <a:ln w="3175">
                          <a:solidFill>
                            <a:prstClr val="ltGray"/>
                          </a:solidFill>
                        </a:ln>
                      </p166:spPr>
                    </psuz:zmPr>
                  </psuz:summaryZmObj>
                  <psuz:summaryZmObj sectionId="{63ADC925-1B92-49DA-8FF1-1647B182BB98}">
                    <psuz:zmPr id="{D3590D51-2A22-4590-9AAF-4B375003CF1E}" transitionDur="1000">
                      <p166:blipFill xmlns:p166="http://schemas.microsoft.com/office/powerpoint/2016/6/main">
                        <a:blip r:embed="rId32"/>
                        <a:stretch>
                          <a:fillRect/>
                        </a:stretch>
                      </p166:blipFill>
                      <p166:spPr xmlns:p166="http://schemas.microsoft.com/office/powerpoint/2016/6/main">
                        <a:xfrm>
                          <a:off x="366075" y="1909493"/>
                          <a:ext cx="946404" cy="532352"/>
                        </a:xfrm>
                        <a:prstGeom prst="rect">
                          <a:avLst/>
                        </a:prstGeom>
                        <a:ln w="3175">
                          <a:solidFill>
                            <a:prstClr val="ltGray"/>
                          </a:solidFill>
                        </a:ln>
                      </p166:spPr>
                    </psuz:zmPr>
                  </psuz:summaryZmObj>
                  <psuz:summaryZmObj sectionId="{972D2E2C-8CAE-42FC-B47D-9E1646A9A9B1}">
                    <psuz:zmPr id="{B5D8F537-B6F2-47EF-8572-6698AA6CCF88}" transitionDur="1000">
                      <p166:blipFill xmlns:p166="http://schemas.microsoft.com/office/powerpoint/2016/6/main">
                        <a:blip r:embed="rId33"/>
                        <a:stretch>
                          <a:fillRect/>
                        </a:stretch>
                      </p166:blipFill>
                      <p166:spPr xmlns:p166="http://schemas.microsoft.com/office/powerpoint/2016/6/main">
                        <a:xfrm>
                          <a:off x="1347969" y="1909493"/>
                          <a:ext cx="946404" cy="532352"/>
                        </a:xfrm>
                        <a:prstGeom prst="rect">
                          <a:avLst/>
                        </a:prstGeom>
                        <a:ln w="3175">
                          <a:solidFill>
                            <a:prstClr val="ltGray"/>
                          </a:solidFill>
                        </a:ln>
                      </p166:spPr>
                    </psuz:zmPr>
                  </psuz:summaryZmObj>
                  <psuz:summaryZmObj sectionId="{B5105286-E4BD-42CB-A4C6-AC933149EE68}">
                    <psuz:zmPr id="{EDEB574D-C208-4DAD-825F-17C5FEED2F7F}" transitionDur="1000">
                      <p166:blipFill xmlns:p166="http://schemas.microsoft.com/office/powerpoint/2016/6/main">
                        <a:blip r:embed="rId34"/>
                        <a:stretch>
                          <a:fillRect/>
                        </a:stretch>
                      </p166:blipFill>
                      <p166:spPr xmlns:p166="http://schemas.microsoft.com/office/powerpoint/2016/6/main">
                        <a:xfrm>
                          <a:off x="2329863" y="1909493"/>
                          <a:ext cx="946404" cy="532352"/>
                        </a:xfrm>
                        <a:prstGeom prst="rect">
                          <a:avLst/>
                        </a:prstGeom>
                        <a:ln w="3175">
                          <a:solidFill>
                            <a:prstClr val="ltGray"/>
                          </a:solidFill>
                        </a:ln>
                      </p166:spPr>
                    </psuz:zmPr>
                  </psuz:summaryZmObj>
                  <psuz:summaryZmObj sectionId="{8B3F1457-D545-468C-A355-5BA087E9E9C4}">
                    <psuz:zmPr id="{87A7E061-5180-4C21-83AE-25E884979A9B}" transitionDur="1000">
                      <p166:blipFill xmlns:p166="http://schemas.microsoft.com/office/powerpoint/2016/6/main">
                        <a:blip r:embed="rId35"/>
                        <a:stretch>
                          <a:fillRect/>
                        </a:stretch>
                      </p166:blipFill>
                      <p166:spPr xmlns:p166="http://schemas.microsoft.com/office/powerpoint/2016/6/main">
                        <a:xfrm>
                          <a:off x="3311757" y="1909493"/>
                          <a:ext cx="946404" cy="532352"/>
                        </a:xfrm>
                        <a:prstGeom prst="rect">
                          <a:avLst/>
                        </a:prstGeom>
                        <a:ln w="3175">
                          <a:solidFill>
                            <a:prstClr val="ltGray"/>
                          </a:solidFill>
                        </a:ln>
                      </p166:spPr>
                    </psuz:zmPr>
                  </psuz:summaryZmObj>
                  <psuz:summaryZmObj sectionId="{E609EAFC-409E-4C60-B747-01B3C9B953C5}">
                    <psuz:zmPr id="{42CCED7E-B2E0-405D-9ED8-9856A12869DD}" transitionDur="1000">
                      <p166:blipFill xmlns:p166="http://schemas.microsoft.com/office/powerpoint/2016/6/main">
                        <a:blip r:embed="rId36"/>
                        <a:stretch>
                          <a:fillRect/>
                        </a:stretch>
                      </p166:blipFill>
                      <p166:spPr xmlns:p166="http://schemas.microsoft.com/office/powerpoint/2016/6/main">
                        <a:xfrm>
                          <a:off x="4293651" y="1909493"/>
                          <a:ext cx="946404" cy="532352"/>
                        </a:xfrm>
                        <a:prstGeom prst="rect">
                          <a:avLst/>
                        </a:prstGeom>
                        <a:ln w="3175">
                          <a:solidFill>
                            <a:prstClr val="ltGray"/>
                          </a:solidFill>
                        </a:ln>
                      </p166:spPr>
                    </psuz:zmPr>
                  </psuz:summaryZmObj>
                  <psuz:summaryZmObj sectionId="{4138EFE4-36BC-448B-9B75-451D32E26B92}">
                    <psuz:zmPr id="{F1EDA285-C7EA-4B26-AAA3-144D4D9749DE}" transitionDur="1000">
                      <p166:blipFill xmlns:p166="http://schemas.microsoft.com/office/powerpoint/2016/6/main">
                        <a:blip r:embed="rId37"/>
                        <a:stretch>
                          <a:fillRect/>
                        </a:stretch>
                      </p166:blipFill>
                      <p166:spPr xmlns:p166="http://schemas.microsoft.com/office/powerpoint/2016/6/main">
                        <a:xfrm>
                          <a:off x="5275545" y="1909493"/>
                          <a:ext cx="946404" cy="532352"/>
                        </a:xfrm>
                        <a:prstGeom prst="rect">
                          <a:avLst/>
                        </a:prstGeom>
                        <a:ln w="3175">
                          <a:solidFill>
                            <a:prstClr val="ltGray"/>
                          </a:solidFill>
                        </a:ln>
                      </p166:spPr>
                    </psuz:zmPr>
                  </psuz:summaryZmObj>
                  <psuz:summaryZmObj sectionId="{752946BB-DC09-4F22-B7B3-7C45037476E9}">
                    <psuz:zmPr id="{13C43FB7-44C0-449B-89DD-5859E80E943A}" transitionDur="1000">
                      <p166:blipFill xmlns:p166="http://schemas.microsoft.com/office/powerpoint/2016/6/main">
                        <a:blip r:embed="rId38"/>
                        <a:stretch>
                          <a:fillRect/>
                        </a:stretch>
                      </p166:blipFill>
                      <p166:spPr xmlns:p166="http://schemas.microsoft.com/office/powerpoint/2016/6/main">
                        <a:xfrm>
                          <a:off x="6257439" y="1909493"/>
                          <a:ext cx="946404" cy="532352"/>
                        </a:xfrm>
                        <a:prstGeom prst="rect">
                          <a:avLst/>
                        </a:prstGeom>
                        <a:ln w="3175">
                          <a:solidFill>
                            <a:prstClr val="ltGray"/>
                          </a:solidFill>
                        </a:ln>
                      </p166:spPr>
                    </psuz:zmPr>
                  </psuz:summaryZmObj>
                  <psuz:summaryZmObj sectionId="{98FCBFFF-5F98-4391-BA10-BDA9585027AB}">
                    <psuz:zmPr id="{6167D00A-9F62-4D45-A222-10E226110833}" transitionDur="1000">
                      <p166:blipFill xmlns:p166="http://schemas.microsoft.com/office/powerpoint/2016/6/main">
                        <a:blip r:embed="rId39"/>
                        <a:stretch>
                          <a:fillRect/>
                        </a:stretch>
                      </p166:blipFill>
                      <p166:spPr xmlns:p166="http://schemas.microsoft.com/office/powerpoint/2016/6/main">
                        <a:xfrm>
                          <a:off x="7239333" y="1909493"/>
                          <a:ext cx="946404" cy="532352"/>
                        </a:xfrm>
                        <a:prstGeom prst="rect">
                          <a:avLst/>
                        </a:prstGeom>
                        <a:ln w="3175">
                          <a:solidFill>
                            <a:prstClr val="ltGray"/>
                          </a:solidFill>
                        </a:ln>
                      </p166:spPr>
                    </psuz:zmPr>
                  </psuz:summaryZmObj>
                  <psuz:summaryZmObj sectionId="{847273DE-9B6B-4279-9809-8B9EA9C56771}">
                    <psuz:zmPr id="{AC65F0A3-835C-4718-A011-322AB8F9F210}" transitionDur="1000">
                      <p166:blipFill xmlns:p166="http://schemas.microsoft.com/office/powerpoint/2016/6/main">
                        <a:blip r:embed="rId40"/>
                        <a:stretch>
                          <a:fillRect/>
                        </a:stretch>
                      </p166:blipFill>
                      <p166:spPr xmlns:p166="http://schemas.microsoft.com/office/powerpoint/2016/6/main">
                        <a:xfrm>
                          <a:off x="8221227" y="1909493"/>
                          <a:ext cx="946404" cy="532352"/>
                        </a:xfrm>
                        <a:prstGeom prst="rect">
                          <a:avLst/>
                        </a:prstGeom>
                        <a:ln w="3175">
                          <a:solidFill>
                            <a:prstClr val="ltGray"/>
                          </a:solidFill>
                        </a:ln>
                      </p166:spPr>
                    </psuz:zmPr>
                  </psuz:summaryZmObj>
                  <psuz:summaryZmObj sectionId="{991D3096-3000-4AD0-AC4E-349585F8D619}">
                    <psuz:zmPr id="{4BEA340C-A12D-4E00-B87F-B687ADC218C3}" transitionDur="1000">
                      <p166:blipFill xmlns:p166="http://schemas.microsoft.com/office/powerpoint/2016/6/main">
                        <a:blip r:embed="rId41"/>
                        <a:stretch>
                          <a:fillRect/>
                        </a:stretch>
                      </p166:blipFill>
                      <p166:spPr xmlns:p166="http://schemas.microsoft.com/office/powerpoint/2016/6/main">
                        <a:xfrm>
                          <a:off x="9203121" y="1909493"/>
                          <a:ext cx="946404" cy="532352"/>
                        </a:xfrm>
                        <a:prstGeom prst="rect">
                          <a:avLst/>
                        </a:prstGeom>
                        <a:ln w="3175">
                          <a:solidFill>
                            <a:prstClr val="ltGray"/>
                          </a:solidFill>
                        </a:ln>
                      </p166:spPr>
                    </psuz:zmPr>
                  </psuz:summaryZmObj>
                  <psuz:summaryZmObj sectionId="{55DD533D-6159-47AA-92F6-62AB2E092126}">
                    <psuz:zmPr id="{5D370B25-D818-48E1-8830-740F2ED8FF5A}" transitionDur="1000">
                      <p166:blipFill xmlns:p166="http://schemas.microsoft.com/office/powerpoint/2016/6/main">
                        <a:blip r:embed="rId42"/>
                        <a:stretch>
                          <a:fillRect/>
                        </a:stretch>
                      </p166:blipFill>
                      <p166:spPr xmlns:p166="http://schemas.microsoft.com/office/powerpoint/2016/6/main">
                        <a:xfrm>
                          <a:off x="366075" y="2477335"/>
                          <a:ext cx="946404" cy="532352"/>
                        </a:xfrm>
                        <a:prstGeom prst="rect">
                          <a:avLst/>
                        </a:prstGeom>
                        <a:ln w="3175">
                          <a:solidFill>
                            <a:prstClr val="ltGray"/>
                          </a:solidFill>
                        </a:ln>
                      </p166:spPr>
                    </psuz:zmPr>
                  </psuz:summaryZmObj>
                  <psuz:summaryZmObj sectionId="{59CE3A9C-EDBD-46EB-9BEF-9BEE1176546E}">
                    <psuz:zmPr id="{F029FB91-5BDE-4118-8CA1-5E8CC30D67C0}" transitionDur="1000">
                      <p166:blipFill xmlns:p166="http://schemas.microsoft.com/office/powerpoint/2016/6/main">
                        <a:blip r:embed="rId43"/>
                        <a:stretch>
                          <a:fillRect/>
                        </a:stretch>
                      </p166:blipFill>
                      <p166:spPr xmlns:p166="http://schemas.microsoft.com/office/powerpoint/2016/6/main">
                        <a:xfrm>
                          <a:off x="1347969" y="2477335"/>
                          <a:ext cx="946404" cy="532352"/>
                        </a:xfrm>
                        <a:prstGeom prst="rect">
                          <a:avLst/>
                        </a:prstGeom>
                        <a:ln w="3175">
                          <a:solidFill>
                            <a:prstClr val="ltGray"/>
                          </a:solidFill>
                        </a:ln>
                      </p166:spPr>
                    </psuz:zmPr>
                  </psuz:summaryZmObj>
                  <psuz:summaryZmObj sectionId="{DD61CDA3-15E0-4373-B6D0-382B3EC63E31}">
                    <psuz:zmPr id="{DA1999C7-E0F8-4F6C-B09A-B2182A8304BA}" transitionDur="1000">
                      <p166:blipFill xmlns:p166="http://schemas.microsoft.com/office/powerpoint/2016/6/main">
                        <a:blip r:embed="rId44"/>
                        <a:stretch>
                          <a:fillRect/>
                        </a:stretch>
                      </p166:blipFill>
                      <p166:spPr xmlns:p166="http://schemas.microsoft.com/office/powerpoint/2016/6/main">
                        <a:xfrm>
                          <a:off x="2329863" y="2477335"/>
                          <a:ext cx="946404" cy="532352"/>
                        </a:xfrm>
                        <a:prstGeom prst="rect">
                          <a:avLst/>
                        </a:prstGeom>
                        <a:ln w="3175">
                          <a:solidFill>
                            <a:prstClr val="ltGray"/>
                          </a:solidFill>
                        </a:ln>
                      </p166:spPr>
                    </psuz:zmPr>
                  </psuz:summaryZmObj>
                  <psuz:summaryZmObj sectionId="{0B2745A1-2E24-40D1-BEE5-B3375A17B412}">
                    <psuz:zmPr id="{302004F6-A3B6-48F7-9DCB-FC3F238B231A}" transitionDur="1000">
                      <p166:blipFill xmlns:p166="http://schemas.microsoft.com/office/powerpoint/2016/6/main">
                        <a:blip r:embed="rId45"/>
                        <a:stretch>
                          <a:fillRect/>
                        </a:stretch>
                      </p166:blipFill>
                      <p166:spPr xmlns:p166="http://schemas.microsoft.com/office/powerpoint/2016/6/main">
                        <a:xfrm>
                          <a:off x="3311757" y="2477335"/>
                          <a:ext cx="946404" cy="532352"/>
                        </a:xfrm>
                        <a:prstGeom prst="rect">
                          <a:avLst/>
                        </a:prstGeom>
                        <a:ln w="3175">
                          <a:solidFill>
                            <a:prstClr val="ltGray"/>
                          </a:solidFill>
                        </a:ln>
                      </p166:spPr>
                    </psuz:zmPr>
                  </psuz:summaryZmObj>
                  <psuz:summaryZmObj sectionId="{5A07A3EA-89C5-42CF-BAE9-00B52496E8E5}">
                    <psuz:zmPr id="{F25A8465-E9AB-4262-A021-D597CA44CE8C}" transitionDur="1000">
                      <p166:blipFill xmlns:p166="http://schemas.microsoft.com/office/powerpoint/2016/6/main">
                        <a:blip r:embed="rId46"/>
                        <a:stretch>
                          <a:fillRect/>
                        </a:stretch>
                      </p166:blipFill>
                      <p166:spPr xmlns:p166="http://schemas.microsoft.com/office/powerpoint/2016/6/main">
                        <a:xfrm>
                          <a:off x="4293651" y="2477335"/>
                          <a:ext cx="946404" cy="532352"/>
                        </a:xfrm>
                        <a:prstGeom prst="rect">
                          <a:avLst/>
                        </a:prstGeom>
                        <a:ln w="3175">
                          <a:solidFill>
                            <a:prstClr val="ltGray"/>
                          </a:solidFill>
                        </a:ln>
                      </p166:spPr>
                    </psuz:zmPr>
                  </psuz:summaryZmObj>
                  <psuz:summaryZmObj sectionId="{E0FE8D39-18ED-4B51-AEC1-8A63738CB787}">
                    <psuz:zmPr id="{807ACD68-D201-4026-8D2C-62F5CDD4E266}" transitionDur="1000">
                      <p166:blipFill xmlns:p166="http://schemas.microsoft.com/office/powerpoint/2016/6/main">
                        <a:blip r:embed="rId47"/>
                        <a:stretch>
                          <a:fillRect/>
                        </a:stretch>
                      </p166:blipFill>
                      <p166:spPr xmlns:p166="http://schemas.microsoft.com/office/powerpoint/2016/6/main">
                        <a:xfrm>
                          <a:off x="5275545" y="2477335"/>
                          <a:ext cx="946404" cy="532352"/>
                        </a:xfrm>
                        <a:prstGeom prst="rect">
                          <a:avLst/>
                        </a:prstGeom>
                        <a:ln w="3175">
                          <a:solidFill>
                            <a:prstClr val="ltGray"/>
                          </a:solidFill>
                        </a:ln>
                      </p166:spPr>
                    </psuz:zmPr>
                  </psuz:summaryZmObj>
                  <psuz:summaryZmObj sectionId="{0678CD95-06D1-4D75-BCB4-63A29AAB69E6}">
                    <psuz:zmPr id="{0111C42C-3789-453F-8305-B8CC9EA03FC8}" transitionDur="1000">
                      <p166:blipFill xmlns:p166="http://schemas.microsoft.com/office/powerpoint/2016/6/main">
                        <a:blip r:embed="rId48"/>
                        <a:stretch>
                          <a:fillRect/>
                        </a:stretch>
                      </p166:blipFill>
                      <p166:spPr xmlns:p166="http://schemas.microsoft.com/office/powerpoint/2016/6/main">
                        <a:xfrm>
                          <a:off x="6257439" y="2477335"/>
                          <a:ext cx="946404" cy="532352"/>
                        </a:xfrm>
                        <a:prstGeom prst="rect">
                          <a:avLst/>
                        </a:prstGeom>
                        <a:ln w="3175">
                          <a:solidFill>
                            <a:prstClr val="ltGray"/>
                          </a:solidFill>
                        </a:ln>
                      </p166:spPr>
                    </psuz:zmPr>
                  </psuz:summaryZmObj>
                  <psuz:summaryZmObj sectionId="{E4062846-4286-4DD0-B9D1-7FF59B55E1E2}">
                    <psuz:zmPr id="{02CE4122-3D31-4094-A62D-565F590FDF34}" transitionDur="1000">
                      <p166:blipFill xmlns:p166="http://schemas.microsoft.com/office/powerpoint/2016/6/main">
                        <a:blip r:embed="rId49"/>
                        <a:stretch>
                          <a:fillRect/>
                        </a:stretch>
                      </p166:blipFill>
                      <p166:spPr xmlns:p166="http://schemas.microsoft.com/office/powerpoint/2016/6/main">
                        <a:xfrm>
                          <a:off x="7239333" y="2477335"/>
                          <a:ext cx="946404" cy="532352"/>
                        </a:xfrm>
                        <a:prstGeom prst="rect">
                          <a:avLst/>
                        </a:prstGeom>
                        <a:ln w="3175">
                          <a:solidFill>
                            <a:prstClr val="ltGray"/>
                          </a:solidFill>
                        </a:ln>
                      </p166:spPr>
                    </psuz:zmPr>
                  </psuz:summaryZmObj>
                  <psuz:summaryZmObj sectionId="{CFEBE818-3A4A-491D-8690-3368033FB382}">
                    <psuz:zmPr id="{79F62C7A-C31F-4730-8DBD-9DEAA921F4A8}" transitionDur="1000">
                      <p166:blipFill xmlns:p166="http://schemas.microsoft.com/office/powerpoint/2016/6/main">
                        <a:blip r:embed="rId50"/>
                        <a:stretch>
                          <a:fillRect/>
                        </a:stretch>
                      </p166:blipFill>
                      <p166:spPr xmlns:p166="http://schemas.microsoft.com/office/powerpoint/2016/6/main">
                        <a:xfrm>
                          <a:off x="8221227" y="2477335"/>
                          <a:ext cx="946404" cy="532352"/>
                        </a:xfrm>
                        <a:prstGeom prst="rect">
                          <a:avLst/>
                        </a:prstGeom>
                        <a:ln w="3175">
                          <a:solidFill>
                            <a:prstClr val="ltGray"/>
                          </a:solidFill>
                        </a:ln>
                      </p166:spPr>
                    </psuz:zmPr>
                  </psuz:summaryZmObj>
                  <psuz:summaryZmObj sectionId="{2E5ECD35-D26C-49EA-BACB-66C9777AD765}">
                    <psuz:zmPr id="{87AD3126-3B67-476E-BD17-F82A7AAA21F9}" transitionDur="1000">
                      <p166:blipFill xmlns:p166="http://schemas.microsoft.com/office/powerpoint/2016/6/main">
                        <a:blip r:embed="rId51"/>
                        <a:stretch>
                          <a:fillRect/>
                        </a:stretch>
                      </p166:blipFill>
                      <p166:spPr xmlns:p166="http://schemas.microsoft.com/office/powerpoint/2016/6/main">
                        <a:xfrm>
                          <a:off x="9203121" y="2477335"/>
                          <a:ext cx="946404" cy="532352"/>
                        </a:xfrm>
                        <a:prstGeom prst="rect">
                          <a:avLst/>
                        </a:prstGeom>
                        <a:ln w="3175">
                          <a:solidFill>
                            <a:prstClr val="ltGray"/>
                          </a:solidFill>
                        </a:ln>
                      </p166:spPr>
                    </psuz:zmPr>
                  </psuz:summaryZmObj>
                  <psuz:summaryZmObj sectionId="{504366B7-F9A3-40FA-842D-F9D57BC518BF}">
                    <psuz:zmPr id="{E5141342-B74B-43CF-9ED7-8F43343654BD}" transitionDur="1000">
                      <p166:blipFill xmlns:p166="http://schemas.microsoft.com/office/powerpoint/2016/6/main">
                        <a:blip r:embed="rId52"/>
                        <a:stretch>
                          <a:fillRect/>
                        </a:stretch>
                      </p166:blipFill>
                      <p166:spPr xmlns:p166="http://schemas.microsoft.com/office/powerpoint/2016/6/main">
                        <a:xfrm>
                          <a:off x="366075" y="3045177"/>
                          <a:ext cx="946404" cy="532352"/>
                        </a:xfrm>
                        <a:prstGeom prst="rect">
                          <a:avLst/>
                        </a:prstGeom>
                        <a:ln w="3175">
                          <a:solidFill>
                            <a:prstClr val="ltGray"/>
                          </a:solidFill>
                        </a:ln>
                      </p166:spPr>
                    </psuz:zmPr>
                  </psuz:summaryZmObj>
                  <psuz:summaryZmObj sectionId="{E98BB192-26AD-45C8-8387-F73C8A24D686}">
                    <psuz:zmPr id="{10C24E82-7959-4919-BE9F-4574ED2C49B9}" transitionDur="1000">
                      <p166:blipFill xmlns:p166="http://schemas.microsoft.com/office/powerpoint/2016/6/main">
                        <a:blip r:embed="rId53"/>
                        <a:stretch>
                          <a:fillRect/>
                        </a:stretch>
                      </p166:blipFill>
                      <p166:spPr xmlns:p166="http://schemas.microsoft.com/office/powerpoint/2016/6/main">
                        <a:xfrm>
                          <a:off x="1347969" y="3045177"/>
                          <a:ext cx="946404" cy="532352"/>
                        </a:xfrm>
                        <a:prstGeom prst="rect">
                          <a:avLst/>
                        </a:prstGeom>
                        <a:ln w="3175">
                          <a:solidFill>
                            <a:prstClr val="ltGray"/>
                          </a:solidFill>
                        </a:ln>
                      </p166:spPr>
                    </psuz:zmPr>
                  </psuz:summaryZmObj>
                  <psuz:summaryZmObj sectionId="{B7FB0CDC-E272-404A-BC90-F906AF7ED759}">
                    <psuz:zmPr id="{CBF93FE5-6658-42E8-BE8D-EAB83618EB7F}" transitionDur="1000">
                      <p166:blipFill xmlns:p166="http://schemas.microsoft.com/office/powerpoint/2016/6/main">
                        <a:blip r:embed="rId54"/>
                        <a:stretch>
                          <a:fillRect/>
                        </a:stretch>
                      </p166:blipFill>
                      <p166:spPr xmlns:p166="http://schemas.microsoft.com/office/powerpoint/2016/6/main">
                        <a:xfrm>
                          <a:off x="2329863" y="3045177"/>
                          <a:ext cx="946404" cy="532352"/>
                        </a:xfrm>
                        <a:prstGeom prst="rect">
                          <a:avLst/>
                        </a:prstGeom>
                        <a:ln w="3175">
                          <a:solidFill>
                            <a:prstClr val="ltGray"/>
                          </a:solidFill>
                        </a:ln>
                      </p166:spPr>
                    </psuz:zmPr>
                  </psuz:summaryZmObj>
                  <psuz:summaryZmObj sectionId="{4452D518-A9F0-4AC6-8367-016F7E35067F}">
                    <psuz:zmPr id="{07DA8E0E-85CD-443F-836A-70236A4933C9}" transitionDur="1000">
                      <p166:blipFill xmlns:p166="http://schemas.microsoft.com/office/powerpoint/2016/6/main">
                        <a:blip r:embed="rId55"/>
                        <a:stretch>
                          <a:fillRect/>
                        </a:stretch>
                      </p166:blipFill>
                      <p166:spPr xmlns:p166="http://schemas.microsoft.com/office/powerpoint/2016/6/main">
                        <a:xfrm>
                          <a:off x="3311757" y="3045177"/>
                          <a:ext cx="946404" cy="532352"/>
                        </a:xfrm>
                        <a:prstGeom prst="rect">
                          <a:avLst/>
                        </a:prstGeom>
                        <a:ln w="3175">
                          <a:solidFill>
                            <a:prstClr val="ltGray"/>
                          </a:solidFill>
                        </a:ln>
                      </p166:spPr>
                    </psuz:zmPr>
                  </psuz:summaryZmObj>
                  <psuz:summaryZmObj sectionId="{932F082D-2E20-48EC-9580-3A2EF421583E}">
                    <psuz:zmPr id="{C92B32B8-55BC-4FDE-AAD2-A0AD088AC40F}" transitionDur="1000">
                      <p166:blipFill xmlns:p166="http://schemas.microsoft.com/office/powerpoint/2016/6/main">
                        <a:blip r:embed="rId56"/>
                        <a:stretch>
                          <a:fillRect/>
                        </a:stretch>
                      </p166:blipFill>
                      <p166:spPr xmlns:p166="http://schemas.microsoft.com/office/powerpoint/2016/6/main">
                        <a:xfrm>
                          <a:off x="4293651" y="3045177"/>
                          <a:ext cx="946404" cy="532352"/>
                        </a:xfrm>
                        <a:prstGeom prst="rect">
                          <a:avLst/>
                        </a:prstGeom>
                        <a:ln w="3175">
                          <a:solidFill>
                            <a:prstClr val="ltGray"/>
                          </a:solidFill>
                        </a:ln>
                      </p166:spPr>
                    </psuz:zmPr>
                  </psuz:summaryZmObj>
                  <psuz:summaryZmObj sectionId="{30B324B0-EDA8-4A80-9D33-B1AF7736CFD1}">
                    <psuz:zmPr id="{E2282149-D793-49A6-9548-1A000730895B}" transitionDur="1000">
                      <p166:blipFill xmlns:p166="http://schemas.microsoft.com/office/powerpoint/2016/6/main">
                        <a:blip r:embed="rId57"/>
                        <a:stretch>
                          <a:fillRect/>
                        </a:stretch>
                      </p166:blipFill>
                      <p166:spPr xmlns:p166="http://schemas.microsoft.com/office/powerpoint/2016/6/main">
                        <a:xfrm>
                          <a:off x="5275545" y="3045177"/>
                          <a:ext cx="946404" cy="532352"/>
                        </a:xfrm>
                        <a:prstGeom prst="rect">
                          <a:avLst/>
                        </a:prstGeom>
                        <a:ln w="3175">
                          <a:solidFill>
                            <a:prstClr val="ltGray"/>
                          </a:solidFill>
                        </a:ln>
                      </p166:spPr>
                    </psuz:zmPr>
                  </psuz:summaryZmObj>
                  <psuz:summaryZmObj sectionId="{1A20D69C-C872-49D7-9F5F-544FD15521A3}">
                    <psuz:zmPr id="{8F369856-B220-4812-8B1A-9BB17E4BFAC8}" transitionDur="1000">
                      <p166:blipFill xmlns:p166="http://schemas.microsoft.com/office/powerpoint/2016/6/main">
                        <a:blip r:embed="rId58"/>
                        <a:stretch>
                          <a:fillRect/>
                        </a:stretch>
                      </p166:blipFill>
                      <p166:spPr xmlns:p166="http://schemas.microsoft.com/office/powerpoint/2016/6/main">
                        <a:xfrm>
                          <a:off x="6257439" y="3045177"/>
                          <a:ext cx="946404" cy="532352"/>
                        </a:xfrm>
                        <a:prstGeom prst="rect">
                          <a:avLst/>
                        </a:prstGeom>
                        <a:ln w="3175">
                          <a:solidFill>
                            <a:prstClr val="ltGray"/>
                          </a:solidFill>
                        </a:ln>
                      </p166:spPr>
                    </psuz:zmPr>
                  </psuz:summaryZmObj>
                  <psuz:summaryZmObj sectionId="{9EF79E6D-6FE3-4D63-97E9-E562C72AFE4A}">
                    <psuz:zmPr id="{BD2B8135-C9C4-428E-8BC7-0F2EF2BB5C33}" transitionDur="1000">
                      <p166:blipFill xmlns:p166="http://schemas.microsoft.com/office/powerpoint/2016/6/main">
                        <a:blip r:embed="rId59"/>
                        <a:stretch>
                          <a:fillRect/>
                        </a:stretch>
                      </p166:blipFill>
                      <p166:spPr xmlns:p166="http://schemas.microsoft.com/office/powerpoint/2016/6/main">
                        <a:xfrm>
                          <a:off x="7239333" y="3045177"/>
                          <a:ext cx="946404" cy="532352"/>
                        </a:xfrm>
                        <a:prstGeom prst="rect">
                          <a:avLst/>
                        </a:prstGeom>
                        <a:ln w="3175">
                          <a:solidFill>
                            <a:prstClr val="ltGray"/>
                          </a:solidFill>
                        </a:ln>
                      </p166:spPr>
                    </psuz:zmPr>
                  </psuz:summaryZmObj>
                  <psuz:summaryZmObj sectionId="{FB886422-F082-4E69-A111-5A8CC7B6CB15}">
                    <psuz:zmPr id="{EB942139-4B37-405F-B3D6-49E150FD0553}" transitionDur="1000">
                      <p166:blipFill xmlns:p166="http://schemas.microsoft.com/office/powerpoint/2016/6/main">
                        <a:blip r:embed="rId60"/>
                        <a:stretch>
                          <a:fillRect/>
                        </a:stretch>
                      </p166:blipFill>
                      <p166:spPr xmlns:p166="http://schemas.microsoft.com/office/powerpoint/2016/6/main">
                        <a:xfrm>
                          <a:off x="8221227" y="3045177"/>
                          <a:ext cx="946404" cy="532352"/>
                        </a:xfrm>
                        <a:prstGeom prst="rect">
                          <a:avLst/>
                        </a:prstGeom>
                        <a:ln w="3175">
                          <a:solidFill>
                            <a:prstClr val="ltGray"/>
                          </a:solidFill>
                        </a:ln>
                      </p166:spPr>
                    </psuz:zmPr>
                  </psuz:summaryZmObj>
                  <psuz:summaryZmObj sectionId="{5557729D-9C0D-45C9-B2F8-4405BA4F27DC}">
                    <psuz:zmPr id="{5ED96432-7FA0-41AC-8417-9687F66E1453}" transitionDur="1000">
                      <p166:blipFill xmlns:p166="http://schemas.microsoft.com/office/powerpoint/2016/6/main">
                        <a:blip r:embed="rId61"/>
                        <a:stretch>
                          <a:fillRect/>
                        </a:stretch>
                      </p166:blipFill>
                      <p166:spPr xmlns:p166="http://schemas.microsoft.com/office/powerpoint/2016/6/main">
                        <a:xfrm>
                          <a:off x="9203121" y="3045177"/>
                          <a:ext cx="946404" cy="532352"/>
                        </a:xfrm>
                        <a:prstGeom prst="rect">
                          <a:avLst/>
                        </a:prstGeom>
                        <a:ln w="3175">
                          <a:solidFill>
                            <a:prstClr val="ltGray"/>
                          </a:solidFill>
                        </a:ln>
                      </p166:spPr>
                    </psuz:zmPr>
                  </psuz:summaryZmObj>
                  <psuz:summaryZmObj sectionId="{11360521-C62E-47EC-971B-1A3DD6F001B5}">
                    <psuz:zmPr id="{7F694442-B532-4A06-A988-94E411CCD689}" transitionDur="1000">
                      <p166:blipFill xmlns:p166="http://schemas.microsoft.com/office/powerpoint/2016/6/main">
                        <a:blip r:embed="rId62"/>
                        <a:stretch>
                          <a:fillRect/>
                        </a:stretch>
                      </p166:blipFill>
                      <p166:spPr xmlns:p166="http://schemas.microsoft.com/office/powerpoint/2016/6/main">
                        <a:xfrm>
                          <a:off x="366075" y="3613019"/>
                          <a:ext cx="946404" cy="532352"/>
                        </a:xfrm>
                        <a:prstGeom prst="rect">
                          <a:avLst/>
                        </a:prstGeom>
                        <a:ln w="3175">
                          <a:solidFill>
                            <a:prstClr val="ltGray"/>
                          </a:solidFill>
                        </a:ln>
                      </p166:spPr>
                    </psuz:zmPr>
                  </psuz:summaryZmObj>
                  <psuz:summaryZmObj sectionId="{419F7237-5ADB-4842-AB50-3D5B2858DB06}">
                    <psuz:zmPr id="{8959F19D-EE52-42B8-B29D-6871D97EF185}" transitionDur="1000">
                      <p166:blipFill xmlns:p166="http://schemas.microsoft.com/office/powerpoint/2016/6/main">
                        <a:blip r:embed="rId63"/>
                        <a:stretch>
                          <a:fillRect/>
                        </a:stretch>
                      </p166:blipFill>
                      <p166:spPr xmlns:p166="http://schemas.microsoft.com/office/powerpoint/2016/6/main">
                        <a:xfrm>
                          <a:off x="1347969" y="3613019"/>
                          <a:ext cx="946404" cy="532352"/>
                        </a:xfrm>
                        <a:prstGeom prst="rect">
                          <a:avLst/>
                        </a:prstGeom>
                        <a:ln w="3175">
                          <a:solidFill>
                            <a:prstClr val="ltGray"/>
                          </a:solidFill>
                        </a:ln>
                      </p166:spPr>
                    </psuz:zmPr>
                  </psuz:summaryZmObj>
                  <psuz:summaryZmObj sectionId="{F9747033-9BE9-4F4B-9D42-A91B5AD9CB47}">
                    <psuz:zmPr id="{C5CC0521-3BCA-4652-9D97-2732090A1D72}" transitionDur="1000">
                      <p166:blipFill xmlns:p166="http://schemas.microsoft.com/office/powerpoint/2016/6/main">
                        <a:blip r:embed="rId64"/>
                        <a:stretch>
                          <a:fillRect/>
                        </a:stretch>
                      </p166:blipFill>
                      <p166:spPr xmlns:p166="http://schemas.microsoft.com/office/powerpoint/2016/6/main">
                        <a:xfrm>
                          <a:off x="2329863" y="3613019"/>
                          <a:ext cx="946404" cy="532352"/>
                        </a:xfrm>
                        <a:prstGeom prst="rect">
                          <a:avLst/>
                        </a:prstGeom>
                        <a:ln w="3175">
                          <a:solidFill>
                            <a:prstClr val="ltGray"/>
                          </a:solidFill>
                        </a:ln>
                      </p166:spPr>
                    </psuz:zmPr>
                  </psuz:summaryZmObj>
                  <psuz:summaryZmObj sectionId="{696D1BAE-6885-4DE1-AA34-AE5AFBEB0731}">
                    <psuz:zmPr id="{67F26C3F-5903-496E-B4DD-E889D4859C2C}" transitionDur="1000">
                      <p166:blipFill xmlns:p166="http://schemas.microsoft.com/office/powerpoint/2016/6/main">
                        <a:blip r:embed="rId65"/>
                        <a:stretch>
                          <a:fillRect/>
                        </a:stretch>
                      </p166:blipFill>
                      <p166:spPr xmlns:p166="http://schemas.microsoft.com/office/powerpoint/2016/6/main">
                        <a:xfrm>
                          <a:off x="3311757" y="3613019"/>
                          <a:ext cx="946404" cy="532352"/>
                        </a:xfrm>
                        <a:prstGeom prst="rect">
                          <a:avLst/>
                        </a:prstGeom>
                        <a:ln w="3175">
                          <a:solidFill>
                            <a:prstClr val="ltGray"/>
                          </a:solidFill>
                        </a:ln>
                      </p166:spPr>
                    </psuz:zmPr>
                  </psuz:summaryZmObj>
                  <psuz:summaryZmObj sectionId="{73D3E291-C2C0-4C7D-AB59-AAB1C7AC6576}">
                    <psuz:zmPr id="{AB773CF2-B5E2-486C-B03D-449B8CA3D32B}" transitionDur="1000">
                      <p166:blipFill xmlns:p166="http://schemas.microsoft.com/office/powerpoint/2016/6/main">
                        <a:blip r:embed="rId66"/>
                        <a:stretch>
                          <a:fillRect/>
                        </a:stretch>
                      </p166:blipFill>
                      <p166:spPr xmlns:p166="http://schemas.microsoft.com/office/powerpoint/2016/6/main">
                        <a:xfrm>
                          <a:off x="4293651" y="3613019"/>
                          <a:ext cx="946404" cy="532352"/>
                        </a:xfrm>
                        <a:prstGeom prst="rect">
                          <a:avLst/>
                        </a:prstGeom>
                        <a:ln w="3175">
                          <a:solidFill>
                            <a:prstClr val="ltGray"/>
                          </a:solidFill>
                        </a:ln>
                      </p166:spPr>
                    </psuz:zmPr>
                  </psuz:summaryZmObj>
                  <psuz:summaryZmObj sectionId="{D4A290BD-4AFA-47C6-B275-18ABF2A890CD}">
                    <psuz:zmPr id="{74B3DE76-2212-4B05-A143-B45C6279E661}" transitionDur="1000">
                      <p166:blipFill xmlns:p166="http://schemas.microsoft.com/office/powerpoint/2016/6/main">
                        <a:blip r:embed="rId67"/>
                        <a:stretch>
                          <a:fillRect/>
                        </a:stretch>
                      </p166:blipFill>
                      <p166:spPr xmlns:p166="http://schemas.microsoft.com/office/powerpoint/2016/6/main">
                        <a:xfrm>
                          <a:off x="5275545" y="3613019"/>
                          <a:ext cx="946404" cy="532352"/>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5F292C95-3031-4556-8AE5-62B022863E4D}"/>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Image 3">
                  <a:hlinkClick r:id="rId6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04275" y="2031592"/>
                  <a:ext cx="946404" cy="532352"/>
                </a:xfrm>
                <a:prstGeom prst="rect">
                  <a:avLst/>
                </a:prstGeom>
                <a:ln w="3175">
                  <a:solidFill>
                    <a:prstClr val="ltGray"/>
                  </a:solidFill>
                </a:ln>
              </p:spPr>
            </p:pic>
            <p:pic>
              <p:nvPicPr>
                <p:cNvPr id="6" name="Image 6">
                  <a:hlinkClick r:id="rId6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186169" y="2031592"/>
                  <a:ext cx="946404" cy="532352"/>
                </a:xfrm>
                <a:prstGeom prst="rect">
                  <a:avLst/>
                </a:prstGeom>
                <a:ln w="3175">
                  <a:solidFill>
                    <a:prstClr val="ltGray"/>
                  </a:solidFill>
                </a:ln>
              </p:spPr>
            </p:pic>
            <p:pic>
              <p:nvPicPr>
                <p:cNvPr id="8" name="Image 8">
                  <a:hlinkClick r:id="rId7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168063" y="2031592"/>
                  <a:ext cx="946404" cy="532352"/>
                </a:xfrm>
                <a:prstGeom prst="rect">
                  <a:avLst/>
                </a:prstGeom>
                <a:ln w="3175">
                  <a:solidFill>
                    <a:prstClr val="ltGray"/>
                  </a:solidFill>
                </a:ln>
              </p:spPr>
            </p:pic>
            <p:pic>
              <p:nvPicPr>
                <p:cNvPr id="9" name="Image 9">
                  <a:hlinkClick r:id="rId7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149957" y="2031592"/>
                  <a:ext cx="946404" cy="532352"/>
                </a:xfrm>
                <a:prstGeom prst="rect">
                  <a:avLst/>
                </a:prstGeom>
                <a:ln w="3175">
                  <a:solidFill>
                    <a:prstClr val="ltGray"/>
                  </a:solidFill>
                </a:ln>
              </p:spPr>
            </p:pic>
            <p:pic>
              <p:nvPicPr>
                <p:cNvPr id="10" name="Image 10">
                  <a:hlinkClick r:id="rId7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131851" y="2031592"/>
                  <a:ext cx="946404" cy="532352"/>
                </a:xfrm>
                <a:prstGeom prst="rect">
                  <a:avLst/>
                </a:prstGeom>
                <a:ln w="3175">
                  <a:solidFill>
                    <a:prstClr val="ltGray"/>
                  </a:solidFill>
                </a:ln>
              </p:spPr>
            </p:pic>
            <p:pic>
              <p:nvPicPr>
                <p:cNvPr id="11" name="Image 11">
                  <a:hlinkClick r:id="rId7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113745" y="2031592"/>
                  <a:ext cx="946404" cy="532352"/>
                </a:xfrm>
                <a:prstGeom prst="rect">
                  <a:avLst/>
                </a:prstGeom>
                <a:ln w="3175">
                  <a:solidFill>
                    <a:prstClr val="ltGray"/>
                  </a:solidFill>
                </a:ln>
              </p:spPr>
            </p:pic>
            <p:pic>
              <p:nvPicPr>
                <p:cNvPr id="12" name="Image 12">
                  <a:hlinkClick r:id="rId7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095639" y="2031592"/>
                  <a:ext cx="946404" cy="532352"/>
                </a:xfrm>
                <a:prstGeom prst="rect">
                  <a:avLst/>
                </a:prstGeom>
                <a:ln w="3175">
                  <a:solidFill>
                    <a:prstClr val="ltGray"/>
                  </a:solidFill>
                </a:ln>
              </p:spPr>
            </p:pic>
            <p:pic>
              <p:nvPicPr>
                <p:cNvPr id="13" name="Image 13">
                  <a:hlinkClick r:id="rId75"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077533" y="2031592"/>
                  <a:ext cx="946404" cy="532352"/>
                </a:xfrm>
                <a:prstGeom prst="rect">
                  <a:avLst/>
                </a:prstGeom>
                <a:ln w="3175">
                  <a:solidFill>
                    <a:prstClr val="ltGray"/>
                  </a:solidFill>
                </a:ln>
              </p:spPr>
            </p:pic>
            <p:pic>
              <p:nvPicPr>
                <p:cNvPr id="14" name="Image 14">
                  <a:hlinkClick r:id="rId76"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059427" y="2031592"/>
                  <a:ext cx="946404" cy="532352"/>
                </a:xfrm>
                <a:prstGeom prst="rect">
                  <a:avLst/>
                </a:prstGeom>
                <a:ln w="3175">
                  <a:solidFill>
                    <a:prstClr val="ltGray"/>
                  </a:solidFill>
                </a:ln>
              </p:spPr>
            </p:pic>
            <p:pic>
              <p:nvPicPr>
                <p:cNvPr id="15" name="Image 15">
                  <a:hlinkClick r:id="rId77"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0041321" y="2031592"/>
                  <a:ext cx="946404" cy="532352"/>
                </a:xfrm>
                <a:prstGeom prst="rect">
                  <a:avLst/>
                </a:prstGeom>
                <a:ln w="3175">
                  <a:solidFill>
                    <a:prstClr val="ltGray"/>
                  </a:solidFill>
                </a:ln>
              </p:spPr>
            </p:pic>
            <p:pic>
              <p:nvPicPr>
                <p:cNvPr id="16" name="Image 16">
                  <a:hlinkClick r:id="rId78"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1204275" y="2599434"/>
                  <a:ext cx="946404" cy="532352"/>
                </a:xfrm>
                <a:prstGeom prst="rect">
                  <a:avLst/>
                </a:prstGeom>
                <a:ln w="3175">
                  <a:solidFill>
                    <a:prstClr val="ltGray"/>
                  </a:solidFill>
                </a:ln>
              </p:spPr>
            </p:pic>
            <p:pic>
              <p:nvPicPr>
                <p:cNvPr id="17" name="Image 17">
                  <a:hlinkClick r:id="rId79"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2186169" y="2599434"/>
                  <a:ext cx="946404" cy="532352"/>
                </a:xfrm>
                <a:prstGeom prst="rect">
                  <a:avLst/>
                </a:prstGeom>
                <a:ln w="3175">
                  <a:solidFill>
                    <a:prstClr val="ltGray"/>
                  </a:solidFill>
                </a:ln>
              </p:spPr>
            </p:pic>
            <p:pic>
              <p:nvPicPr>
                <p:cNvPr id="18" name="Image 18">
                  <a:hlinkClick r:id="rId80"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168063" y="2599434"/>
                  <a:ext cx="946404" cy="532352"/>
                </a:xfrm>
                <a:prstGeom prst="rect">
                  <a:avLst/>
                </a:prstGeom>
                <a:ln w="3175">
                  <a:solidFill>
                    <a:prstClr val="ltGray"/>
                  </a:solidFill>
                </a:ln>
              </p:spPr>
            </p:pic>
            <p:pic>
              <p:nvPicPr>
                <p:cNvPr id="19" name="Image 19">
                  <a:hlinkClick r:id="rId81"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149957" y="2599434"/>
                  <a:ext cx="946404" cy="532352"/>
                </a:xfrm>
                <a:prstGeom prst="rect">
                  <a:avLst/>
                </a:prstGeom>
                <a:ln w="3175">
                  <a:solidFill>
                    <a:prstClr val="ltGray"/>
                  </a:solidFill>
                </a:ln>
              </p:spPr>
            </p:pic>
            <p:pic>
              <p:nvPicPr>
                <p:cNvPr id="20" name="Image 20">
                  <a:hlinkClick r:id="rId82"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5131851" y="2599434"/>
                  <a:ext cx="946404" cy="532352"/>
                </a:xfrm>
                <a:prstGeom prst="rect">
                  <a:avLst/>
                </a:prstGeom>
                <a:ln w="3175">
                  <a:solidFill>
                    <a:prstClr val="ltGray"/>
                  </a:solidFill>
                </a:ln>
              </p:spPr>
            </p:pic>
            <p:pic>
              <p:nvPicPr>
                <p:cNvPr id="21" name="Image 21">
                  <a:hlinkClick r:id="rId83"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6113745" y="2599434"/>
                  <a:ext cx="946404" cy="532352"/>
                </a:xfrm>
                <a:prstGeom prst="rect">
                  <a:avLst/>
                </a:prstGeom>
                <a:ln w="3175">
                  <a:solidFill>
                    <a:prstClr val="ltGray"/>
                  </a:solidFill>
                </a:ln>
              </p:spPr>
            </p:pic>
            <p:pic>
              <p:nvPicPr>
                <p:cNvPr id="22" name="Image 22">
                  <a:hlinkClick r:id="rId84"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7095639" y="2599434"/>
                  <a:ext cx="946404" cy="532352"/>
                </a:xfrm>
                <a:prstGeom prst="rect">
                  <a:avLst/>
                </a:prstGeom>
                <a:ln w="3175">
                  <a:solidFill>
                    <a:prstClr val="ltGray"/>
                  </a:solidFill>
                </a:ln>
              </p:spPr>
            </p:pic>
            <p:pic>
              <p:nvPicPr>
                <p:cNvPr id="23" name="Image 23">
                  <a:hlinkClick r:id="rId85"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8077533" y="2599434"/>
                  <a:ext cx="946404" cy="532352"/>
                </a:xfrm>
                <a:prstGeom prst="rect">
                  <a:avLst/>
                </a:prstGeom>
                <a:ln w="3175">
                  <a:solidFill>
                    <a:prstClr val="ltGray"/>
                  </a:solidFill>
                </a:ln>
              </p:spPr>
            </p:pic>
            <p:pic>
              <p:nvPicPr>
                <p:cNvPr id="24" name="Image 24">
                  <a:hlinkClick r:id="rId86"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9059427" y="2599434"/>
                  <a:ext cx="946404" cy="532352"/>
                </a:xfrm>
                <a:prstGeom prst="rect">
                  <a:avLst/>
                </a:prstGeom>
                <a:ln w="3175">
                  <a:solidFill>
                    <a:prstClr val="ltGray"/>
                  </a:solidFill>
                </a:ln>
              </p:spPr>
            </p:pic>
            <p:pic>
              <p:nvPicPr>
                <p:cNvPr id="25" name="Image 25">
                  <a:hlinkClick r:id="rId87"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10041321" y="2599434"/>
                  <a:ext cx="946404" cy="532352"/>
                </a:xfrm>
                <a:prstGeom prst="rect">
                  <a:avLst/>
                </a:prstGeom>
                <a:ln w="3175">
                  <a:solidFill>
                    <a:prstClr val="ltGray"/>
                  </a:solidFill>
                </a:ln>
              </p:spPr>
            </p:pic>
            <p:pic>
              <p:nvPicPr>
                <p:cNvPr id="26" name="Image 26">
                  <a:hlinkClick r:id="rId88"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1204275" y="3167276"/>
                  <a:ext cx="946404" cy="532352"/>
                </a:xfrm>
                <a:prstGeom prst="rect">
                  <a:avLst/>
                </a:prstGeom>
                <a:ln w="3175">
                  <a:solidFill>
                    <a:prstClr val="ltGray"/>
                  </a:solidFill>
                </a:ln>
              </p:spPr>
            </p:pic>
            <p:pic>
              <p:nvPicPr>
                <p:cNvPr id="27" name="Image 27">
                  <a:hlinkClick r:id="rId89"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2186169" y="3167276"/>
                  <a:ext cx="946404" cy="532352"/>
                </a:xfrm>
                <a:prstGeom prst="rect">
                  <a:avLst/>
                </a:prstGeom>
                <a:ln w="3175">
                  <a:solidFill>
                    <a:prstClr val="ltGray"/>
                  </a:solidFill>
                </a:ln>
              </p:spPr>
            </p:pic>
            <p:pic>
              <p:nvPicPr>
                <p:cNvPr id="28" name="Image 28">
                  <a:hlinkClick r:id="rId90"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3168063" y="3167276"/>
                  <a:ext cx="946404" cy="532352"/>
                </a:xfrm>
                <a:prstGeom prst="rect">
                  <a:avLst/>
                </a:prstGeom>
                <a:ln w="3175">
                  <a:solidFill>
                    <a:prstClr val="ltGray"/>
                  </a:solidFill>
                </a:ln>
              </p:spPr>
            </p:pic>
            <p:pic>
              <p:nvPicPr>
                <p:cNvPr id="29" name="Image 29">
                  <a:hlinkClick r:id="rId91"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4149957" y="3167276"/>
                  <a:ext cx="946404" cy="532352"/>
                </a:xfrm>
                <a:prstGeom prst="rect">
                  <a:avLst/>
                </a:prstGeom>
                <a:ln w="3175">
                  <a:solidFill>
                    <a:prstClr val="ltGray"/>
                  </a:solidFill>
                </a:ln>
              </p:spPr>
            </p:pic>
            <p:pic>
              <p:nvPicPr>
                <p:cNvPr id="30" name="Image 30">
                  <a:hlinkClick r:id="rId92"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5131851" y="3167276"/>
                  <a:ext cx="946404" cy="532352"/>
                </a:xfrm>
                <a:prstGeom prst="rect">
                  <a:avLst/>
                </a:prstGeom>
                <a:ln w="3175">
                  <a:solidFill>
                    <a:prstClr val="ltGray"/>
                  </a:solidFill>
                </a:ln>
              </p:spPr>
            </p:pic>
            <p:pic>
              <p:nvPicPr>
                <p:cNvPr id="31" name="Image 31">
                  <a:hlinkClick r:id="rId93"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6113745" y="3167276"/>
                  <a:ext cx="946404" cy="532352"/>
                </a:xfrm>
                <a:prstGeom prst="rect">
                  <a:avLst/>
                </a:prstGeom>
                <a:ln w="3175">
                  <a:solidFill>
                    <a:prstClr val="ltGray"/>
                  </a:solidFill>
                </a:ln>
              </p:spPr>
            </p:pic>
            <p:pic>
              <p:nvPicPr>
                <p:cNvPr id="32" name="Image 32">
                  <a:hlinkClick r:id="rId94"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7095639" y="3167276"/>
                  <a:ext cx="946404" cy="532352"/>
                </a:xfrm>
                <a:prstGeom prst="rect">
                  <a:avLst/>
                </a:prstGeom>
                <a:ln w="3175">
                  <a:solidFill>
                    <a:prstClr val="ltGray"/>
                  </a:solidFill>
                </a:ln>
              </p:spPr>
            </p:pic>
            <p:pic>
              <p:nvPicPr>
                <p:cNvPr id="33" name="Image 33">
                  <a:hlinkClick r:id="rId95"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8077533" y="3167276"/>
                  <a:ext cx="946404" cy="532352"/>
                </a:xfrm>
                <a:prstGeom prst="rect">
                  <a:avLst/>
                </a:prstGeom>
                <a:ln w="3175">
                  <a:solidFill>
                    <a:prstClr val="ltGray"/>
                  </a:solidFill>
                </a:ln>
              </p:spPr>
            </p:pic>
            <p:pic>
              <p:nvPicPr>
                <p:cNvPr id="34" name="Image 34">
                  <a:hlinkClick r:id="rId96"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9059427" y="3167276"/>
                  <a:ext cx="946404" cy="532352"/>
                </a:xfrm>
                <a:prstGeom prst="rect">
                  <a:avLst/>
                </a:prstGeom>
                <a:ln w="3175">
                  <a:solidFill>
                    <a:prstClr val="ltGray"/>
                  </a:solidFill>
                </a:ln>
              </p:spPr>
            </p:pic>
            <p:pic>
              <p:nvPicPr>
                <p:cNvPr id="35" name="Image 35">
                  <a:hlinkClick r:id="rId97"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10041321" y="3167276"/>
                  <a:ext cx="946404" cy="532352"/>
                </a:xfrm>
                <a:prstGeom prst="rect">
                  <a:avLst/>
                </a:prstGeom>
                <a:ln w="3175">
                  <a:solidFill>
                    <a:prstClr val="ltGray"/>
                  </a:solidFill>
                </a:ln>
              </p:spPr>
            </p:pic>
            <p:pic>
              <p:nvPicPr>
                <p:cNvPr id="36" name="Image 36">
                  <a:hlinkClick r:id="rId98"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1204275" y="3735118"/>
                  <a:ext cx="946404" cy="532352"/>
                </a:xfrm>
                <a:prstGeom prst="rect">
                  <a:avLst/>
                </a:prstGeom>
                <a:ln w="3175">
                  <a:solidFill>
                    <a:prstClr val="ltGray"/>
                  </a:solidFill>
                </a:ln>
              </p:spPr>
            </p:pic>
            <p:pic>
              <p:nvPicPr>
                <p:cNvPr id="37" name="Image 37">
                  <a:hlinkClick r:id="rId99"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2186169" y="3735118"/>
                  <a:ext cx="946404" cy="532352"/>
                </a:xfrm>
                <a:prstGeom prst="rect">
                  <a:avLst/>
                </a:prstGeom>
                <a:ln w="3175">
                  <a:solidFill>
                    <a:prstClr val="ltGray"/>
                  </a:solidFill>
                </a:ln>
              </p:spPr>
            </p:pic>
            <p:pic>
              <p:nvPicPr>
                <p:cNvPr id="38" name="Image 38">
                  <a:hlinkClick r:id="rId100"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3168063" y="3735118"/>
                  <a:ext cx="946404" cy="532352"/>
                </a:xfrm>
                <a:prstGeom prst="rect">
                  <a:avLst/>
                </a:prstGeom>
                <a:ln w="3175">
                  <a:solidFill>
                    <a:prstClr val="ltGray"/>
                  </a:solidFill>
                </a:ln>
              </p:spPr>
            </p:pic>
            <p:pic>
              <p:nvPicPr>
                <p:cNvPr id="39" name="Image 39">
                  <a:hlinkClick r:id="rId101"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4149957" y="3735118"/>
                  <a:ext cx="946404" cy="532352"/>
                </a:xfrm>
                <a:prstGeom prst="rect">
                  <a:avLst/>
                </a:prstGeom>
                <a:ln w="3175">
                  <a:solidFill>
                    <a:prstClr val="ltGray"/>
                  </a:solidFill>
                </a:ln>
              </p:spPr>
            </p:pic>
            <p:pic>
              <p:nvPicPr>
                <p:cNvPr id="40" name="Image 40">
                  <a:hlinkClick r:id="rId102"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5131851" y="3735118"/>
                  <a:ext cx="946404" cy="532352"/>
                </a:xfrm>
                <a:prstGeom prst="rect">
                  <a:avLst/>
                </a:prstGeom>
                <a:ln w="3175">
                  <a:solidFill>
                    <a:prstClr val="ltGray"/>
                  </a:solidFill>
                </a:ln>
              </p:spPr>
            </p:pic>
            <p:pic>
              <p:nvPicPr>
                <p:cNvPr id="41" name="Image 41">
                  <a:hlinkClick r:id="rId103"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6113745" y="3735118"/>
                  <a:ext cx="946404" cy="532352"/>
                </a:xfrm>
                <a:prstGeom prst="rect">
                  <a:avLst/>
                </a:prstGeom>
                <a:ln w="3175">
                  <a:solidFill>
                    <a:prstClr val="ltGray"/>
                  </a:solidFill>
                </a:ln>
              </p:spPr>
            </p:pic>
            <p:pic>
              <p:nvPicPr>
                <p:cNvPr id="42" name="Image 42">
                  <a:hlinkClick r:id="rId104"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7095639" y="3735118"/>
                  <a:ext cx="946404" cy="532352"/>
                </a:xfrm>
                <a:prstGeom prst="rect">
                  <a:avLst/>
                </a:prstGeom>
                <a:ln w="3175">
                  <a:solidFill>
                    <a:prstClr val="ltGray"/>
                  </a:solidFill>
                </a:ln>
              </p:spPr>
            </p:pic>
            <p:pic>
              <p:nvPicPr>
                <p:cNvPr id="43" name="Image 43">
                  <a:hlinkClick r:id="rId105"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8077533" y="3735118"/>
                  <a:ext cx="946404" cy="532352"/>
                </a:xfrm>
                <a:prstGeom prst="rect">
                  <a:avLst/>
                </a:prstGeom>
                <a:ln w="3175">
                  <a:solidFill>
                    <a:prstClr val="ltGray"/>
                  </a:solidFill>
                </a:ln>
              </p:spPr>
            </p:pic>
            <p:pic>
              <p:nvPicPr>
                <p:cNvPr id="44" name="Image 44">
                  <a:hlinkClick r:id="rId106"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9059427" y="3735118"/>
                  <a:ext cx="946404" cy="532352"/>
                </a:xfrm>
                <a:prstGeom prst="rect">
                  <a:avLst/>
                </a:prstGeom>
                <a:ln w="3175">
                  <a:solidFill>
                    <a:prstClr val="ltGray"/>
                  </a:solidFill>
                </a:ln>
              </p:spPr>
            </p:pic>
            <p:pic>
              <p:nvPicPr>
                <p:cNvPr id="45" name="Image 45">
                  <a:hlinkClick r:id="rId107"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10041321" y="3735118"/>
                  <a:ext cx="946404" cy="532352"/>
                </a:xfrm>
                <a:prstGeom prst="rect">
                  <a:avLst/>
                </a:prstGeom>
                <a:ln w="3175">
                  <a:solidFill>
                    <a:prstClr val="ltGray"/>
                  </a:solidFill>
                </a:ln>
              </p:spPr>
            </p:pic>
            <p:pic>
              <p:nvPicPr>
                <p:cNvPr id="46" name="Image 46">
                  <a:hlinkClick r:id="rId108"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1204275" y="4302960"/>
                  <a:ext cx="946404" cy="532352"/>
                </a:xfrm>
                <a:prstGeom prst="rect">
                  <a:avLst/>
                </a:prstGeom>
                <a:ln w="3175">
                  <a:solidFill>
                    <a:prstClr val="ltGray"/>
                  </a:solidFill>
                </a:ln>
              </p:spPr>
            </p:pic>
            <p:pic>
              <p:nvPicPr>
                <p:cNvPr id="47" name="Image 47">
                  <a:hlinkClick r:id="rId109"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2186169" y="4302960"/>
                  <a:ext cx="946404" cy="532352"/>
                </a:xfrm>
                <a:prstGeom prst="rect">
                  <a:avLst/>
                </a:prstGeom>
                <a:ln w="3175">
                  <a:solidFill>
                    <a:prstClr val="ltGray"/>
                  </a:solidFill>
                </a:ln>
              </p:spPr>
            </p:pic>
            <p:pic>
              <p:nvPicPr>
                <p:cNvPr id="48" name="Image 48">
                  <a:hlinkClick r:id="rId110"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3168063" y="4302960"/>
                  <a:ext cx="946404" cy="532352"/>
                </a:xfrm>
                <a:prstGeom prst="rect">
                  <a:avLst/>
                </a:prstGeom>
                <a:ln w="3175">
                  <a:solidFill>
                    <a:prstClr val="ltGray"/>
                  </a:solidFill>
                </a:ln>
              </p:spPr>
            </p:pic>
            <p:pic>
              <p:nvPicPr>
                <p:cNvPr id="49" name="Image 49">
                  <a:hlinkClick r:id="rId111"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4149957" y="4302960"/>
                  <a:ext cx="946404" cy="532352"/>
                </a:xfrm>
                <a:prstGeom prst="rect">
                  <a:avLst/>
                </a:prstGeom>
                <a:ln w="3175">
                  <a:solidFill>
                    <a:prstClr val="ltGray"/>
                  </a:solidFill>
                </a:ln>
              </p:spPr>
            </p:pic>
            <p:pic>
              <p:nvPicPr>
                <p:cNvPr id="50" name="Image 50">
                  <a:hlinkClick r:id="rId112"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5131851" y="4302960"/>
                  <a:ext cx="946404" cy="532352"/>
                </a:xfrm>
                <a:prstGeom prst="rect">
                  <a:avLst/>
                </a:prstGeom>
                <a:ln w="3175">
                  <a:solidFill>
                    <a:prstClr val="ltGray"/>
                  </a:solidFill>
                </a:ln>
              </p:spPr>
            </p:pic>
            <p:pic>
              <p:nvPicPr>
                <p:cNvPr id="51" name="Image 51">
                  <a:hlinkClick r:id="rId113"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6113745" y="4302960"/>
                  <a:ext cx="946404" cy="532352"/>
                </a:xfrm>
                <a:prstGeom prst="rect">
                  <a:avLst/>
                </a:prstGeom>
                <a:ln w="3175">
                  <a:solidFill>
                    <a:prstClr val="ltGray"/>
                  </a:solidFill>
                </a:ln>
              </p:spPr>
            </p:pic>
            <p:pic>
              <p:nvPicPr>
                <p:cNvPr id="52" name="Image 52">
                  <a:hlinkClick r:id="rId114"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7095639" y="4302960"/>
                  <a:ext cx="946404" cy="532352"/>
                </a:xfrm>
                <a:prstGeom prst="rect">
                  <a:avLst/>
                </a:prstGeom>
                <a:ln w="3175">
                  <a:solidFill>
                    <a:prstClr val="ltGray"/>
                  </a:solidFill>
                </a:ln>
              </p:spPr>
            </p:pic>
            <p:pic>
              <p:nvPicPr>
                <p:cNvPr id="53" name="Image 53">
                  <a:hlinkClick r:id="rId115"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8077533" y="4302960"/>
                  <a:ext cx="946404" cy="532352"/>
                </a:xfrm>
                <a:prstGeom prst="rect">
                  <a:avLst/>
                </a:prstGeom>
                <a:ln w="3175">
                  <a:solidFill>
                    <a:prstClr val="ltGray"/>
                  </a:solidFill>
                </a:ln>
              </p:spPr>
            </p:pic>
            <p:pic>
              <p:nvPicPr>
                <p:cNvPr id="54" name="Image 54">
                  <a:hlinkClick r:id="rId116"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9059427" y="4302960"/>
                  <a:ext cx="946404" cy="532352"/>
                </a:xfrm>
                <a:prstGeom prst="rect">
                  <a:avLst/>
                </a:prstGeom>
                <a:ln w="3175">
                  <a:solidFill>
                    <a:prstClr val="ltGray"/>
                  </a:solidFill>
                </a:ln>
              </p:spPr>
            </p:pic>
            <p:pic>
              <p:nvPicPr>
                <p:cNvPr id="55" name="Image 55">
                  <a:hlinkClick r:id="rId117"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10041321" y="4302960"/>
                  <a:ext cx="946404" cy="532352"/>
                </a:xfrm>
                <a:prstGeom prst="rect">
                  <a:avLst/>
                </a:prstGeom>
                <a:ln w="3175">
                  <a:solidFill>
                    <a:prstClr val="ltGray"/>
                  </a:solidFill>
                </a:ln>
              </p:spPr>
            </p:pic>
            <p:pic>
              <p:nvPicPr>
                <p:cNvPr id="56" name="Image 56">
                  <a:hlinkClick r:id="rId118"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1204275" y="4870802"/>
                  <a:ext cx="946404" cy="532352"/>
                </a:xfrm>
                <a:prstGeom prst="rect">
                  <a:avLst/>
                </a:prstGeom>
                <a:ln w="3175">
                  <a:solidFill>
                    <a:prstClr val="ltGray"/>
                  </a:solidFill>
                </a:ln>
              </p:spPr>
            </p:pic>
            <p:pic>
              <p:nvPicPr>
                <p:cNvPr id="57" name="Image 57">
                  <a:hlinkClick r:id="rId119"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2186169" y="4870802"/>
                  <a:ext cx="946404" cy="532352"/>
                </a:xfrm>
                <a:prstGeom prst="rect">
                  <a:avLst/>
                </a:prstGeom>
                <a:ln w="3175">
                  <a:solidFill>
                    <a:prstClr val="ltGray"/>
                  </a:solidFill>
                </a:ln>
              </p:spPr>
            </p:pic>
            <p:pic>
              <p:nvPicPr>
                <p:cNvPr id="58" name="Image 58">
                  <a:hlinkClick r:id="rId120"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3168063" y="4870802"/>
                  <a:ext cx="946404" cy="532352"/>
                </a:xfrm>
                <a:prstGeom prst="rect">
                  <a:avLst/>
                </a:prstGeom>
                <a:ln w="3175">
                  <a:solidFill>
                    <a:prstClr val="ltGray"/>
                  </a:solidFill>
                </a:ln>
              </p:spPr>
            </p:pic>
            <p:pic>
              <p:nvPicPr>
                <p:cNvPr id="59" name="Image 59">
                  <a:hlinkClick r:id="rId121"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4149957" y="4870802"/>
                  <a:ext cx="946404" cy="532352"/>
                </a:xfrm>
                <a:prstGeom prst="rect">
                  <a:avLst/>
                </a:prstGeom>
                <a:ln w="3175">
                  <a:solidFill>
                    <a:prstClr val="ltGray"/>
                  </a:solidFill>
                </a:ln>
              </p:spPr>
            </p:pic>
            <p:pic>
              <p:nvPicPr>
                <p:cNvPr id="60" name="Image 60">
                  <a:hlinkClick r:id="rId122"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5131851" y="4870802"/>
                  <a:ext cx="946404" cy="532352"/>
                </a:xfrm>
                <a:prstGeom prst="rect">
                  <a:avLst/>
                </a:prstGeom>
                <a:ln w="3175">
                  <a:solidFill>
                    <a:prstClr val="ltGray"/>
                  </a:solidFill>
                </a:ln>
              </p:spPr>
            </p:pic>
            <p:pic>
              <p:nvPicPr>
                <p:cNvPr id="61" name="Image 61">
                  <a:hlinkClick r:id="rId123"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6113745" y="4870802"/>
                  <a:ext cx="946404" cy="532352"/>
                </a:xfrm>
                <a:prstGeom prst="rect">
                  <a:avLst/>
                </a:prstGeom>
                <a:ln w="3175">
                  <a:solidFill>
                    <a:prstClr val="ltGray"/>
                  </a:solidFill>
                </a:ln>
              </p:spPr>
            </p:pic>
            <p:pic>
              <p:nvPicPr>
                <p:cNvPr id="62" name="Image 62">
                  <a:hlinkClick r:id="rId124"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7095639" y="4870802"/>
                  <a:ext cx="946404" cy="532352"/>
                </a:xfrm>
                <a:prstGeom prst="rect">
                  <a:avLst/>
                </a:prstGeom>
                <a:ln w="3175">
                  <a:solidFill>
                    <a:prstClr val="ltGray"/>
                  </a:solidFill>
                </a:ln>
              </p:spPr>
            </p:pic>
            <p:pic>
              <p:nvPicPr>
                <p:cNvPr id="63" name="Image 63">
                  <a:hlinkClick r:id="rId125"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8077533" y="4870802"/>
                  <a:ext cx="946404" cy="532352"/>
                </a:xfrm>
                <a:prstGeom prst="rect">
                  <a:avLst/>
                </a:prstGeom>
                <a:ln w="3175">
                  <a:solidFill>
                    <a:prstClr val="ltGray"/>
                  </a:solidFill>
                </a:ln>
              </p:spPr>
            </p:pic>
            <p:pic>
              <p:nvPicPr>
                <p:cNvPr id="64" name="Image 64">
                  <a:hlinkClick r:id="rId126"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9059427" y="4870802"/>
                  <a:ext cx="946404" cy="532352"/>
                </a:xfrm>
                <a:prstGeom prst="rect">
                  <a:avLst/>
                </a:prstGeom>
                <a:ln w="3175">
                  <a:solidFill>
                    <a:prstClr val="ltGray"/>
                  </a:solidFill>
                </a:ln>
              </p:spPr>
            </p:pic>
            <p:pic>
              <p:nvPicPr>
                <p:cNvPr id="65" name="Image 65">
                  <a:hlinkClick r:id="rId127"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10041321" y="4870802"/>
                  <a:ext cx="946404" cy="532352"/>
                </a:xfrm>
                <a:prstGeom prst="rect">
                  <a:avLst/>
                </a:prstGeom>
                <a:ln w="3175">
                  <a:solidFill>
                    <a:prstClr val="ltGray"/>
                  </a:solidFill>
                </a:ln>
              </p:spPr>
            </p:pic>
            <p:pic>
              <p:nvPicPr>
                <p:cNvPr id="66" name="Image 66">
                  <a:hlinkClick r:id="rId128"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1204275" y="5438644"/>
                  <a:ext cx="946404" cy="532352"/>
                </a:xfrm>
                <a:prstGeom prst="rect">
                  <a:avLst/>
                </a:prstGeom>
                <a:ln w="3175">
                  <a:solidFill>
                    <a:prstClr val="ltGray"/>
                  </a:solidFill>
                </a:ln>
              </p:spPr>
            </p:pic>
            <p:pic>
              <p:nvPicPr>
                <p:cNvPr id="67" name="Image 67">
                  <a:hlinkClick r:id="rId129" action="ppaction://hlinksldjump"/>
                </p:cNvPr>
                <p:cNvPicPr>
                  <a:picLocks noSelect="1" noRot="1" noChangeAspect="1" noMove="1" noResize="1" noEditPoints="1" noAdjustHandles="1" noChangeArrowheads="1" noChangeShapeType="1"/>
                </p:cNvPicPr>
                <p:nvPr/>
              </p:nvPicPr>
              <p:blipFill>
                <a:blip r:embed="rId63"/>
                <a:stretch>
                  <a:fillRect/>
                </a:stretch>
              </p:blipFill>
              <p:spPr>
                <a:xfrm>
                  <a:off x="2186169" y="5438644"/>
                  <a:ext cx="946404" cy="532352"/>
                </a:xfrm>
                <a:prstGeom prst="rect">
                  <a:avLst/>
                </a:prstGeom>
                <a:ln w="3175">
                  <a:solidFill>
                    <a:prstClr val="ltGray"/>
                  </a:solidFill>
                </a:ln>
              </p:spPr>
            </p:pic>
            <p:pic>
              <p:nvPicPr>
                <p:cNvPr id="68" name="Image 68">
                  <a:hlinkClick r:id="rId130" action="ppaction://hlinksldjump"/>
                </p:cNvPr>
                <p:cNvPicPr>
                  <a:picLocks noSelect="1" noRot="1" noChangeAspect="1" noMove="1" noResize="1" noEditPoints="1" noAdjustHandles="1" noChangeArrowheads="1" noChangeShapeType="1"/>
                </p:cNvPicPr>
                <p:nvPr/>
              </p:nvPicPr>
              <p:blipFill>
                <a:blip r:embed="rId64"/>
                <a:stretch>
                  <a:fillRect/>
                </a:stretch>
              </p:blipFill>
              <p:spPr>
                <a:xfrm>
                  <a:off x="3168063" y="5438644"/>
                  <a:ext cx="946404" cy="532352"/>
                </a:xfrm>
                <a:prstGeom prst="rect">
                  <a:avLst/>
                </a:prstGeom>
                <a:ln w="3175">
                  <a:solidFill>
                    <a:prstClr val="ltGray"/>
                  </a:solidFill>
                </a:ln>
              </p:spPr>
            </p:pic>
            <p:pic>
              <p:nvPicPr>
                <p:cNvPr id="69" name="Image 69">
                  <a:hlinkClick r:id="rId131" action="ppaction://hlinksldjump"/>
                </p:cNvPr>
                <p:cNvPicPr>
                  <a:picLocks noSelect="1" noRot="1" noChangeAspect="1" noMove="1" noResize="1" noEditPoints="1" noAdjustHandles="1" noChangeArrowheads="1" noChangeShapeType="1"/>
                </p:cNvPicPr>
                <p:nvPr/>
              </p:nvPicPr>
              <p:blipFill>
                <a:blip r:embed="rId65"/>
                <a:stretch>
                  <a:fillRect/>
                </a:stretch>
              </p:blipFill>
              <p:spPr>
                <a:xfrm>
                  <a:off x="4149957" y="5438644"/>
                  <a:ext cx="946404" cy="532352"/>
                </a:xfrm>
                <a:prstGeom prst="rect">
                  <a:avLst/>
                </a:prstGeom>
                <a:ln w="3175">
                  <a:solidFill>
                    <a:prstClr val="ltGray"/>
                  </a:solidFill>
                </a:ln>
              </p:spPr>
            </p:pic>
            <p:pic>
              <p:nvPicPr>
                <p:cNvPr id="70" name="Image 70">
                  <a:hlinkClick r:id="rId132" action="ppaction://hlinksldjump"/>
                </p:cNvPr>
                <p:cNvPicPr>
                  <a:picLocks noSelect="1" noRot="1" noChangeAspect="1" noMove="1" noResize="1" noEditPoints="1" noAdjustHandles="1" noChangeArrowheads="1" noChangeShapeType="1"/>
                </p:cNvPicPr>
                <p:nvPr/>
              </p:nvPicPr>
              <p:blipFill>
                <a:blip r:embed="rId66"/>
                <a:stretch>
                  <a:fillRect/>
                </a:stretch>
              </p:blipFill>
              <p:spPr>
                <a:xfrm>
                  <a:off x="5131851" y="5438644"/>
                  <a:ext cx="946404" cy="532352"/>
                </a:xfrm>
                <a:prstGeom prst="rect">
                  <a:avLst/>
                </a:prstGeom>
                <a:ln w="3175">
                  <a:solidFill>
                    <a:prstClr val="ltGray"/>
                  </a:solidFill>
                </a:ln>
              </p:spPr>
            </p:pic>
            <p:pic>
              <p:nvPicPr>
                <p:cNvPr id="71" name="Image 71">
                  <a:hlinkClick r:id="rId133" action="ppaction://hlinksldjump"/>
                </p:cNvPr>
                <p:cNvPicPr>
                  <a:picLocks noSelect="1" noRot="1" noChangeAspect="1" noMove="1" noResize="1" noEditPoints="1" noAdjustHandles="1" noChangeArrowheads="1" noChangeShapeType="1"/>
                </p:cNvPicPr>
                <p:nvPr/>
              </p:nvPicPr>
              <p:blipFill>
                <a:blip r:embed="rId67"/>
                <a:stretch>
                  <a:fillRect/>
                </a:stretch>
              </p:blipFill>
              <p:spPr>
                <a:xfrm>
                  <a:off x="6113745" y="5438644"/>
                  <a:ext cx="946404" cy="532352"/>
                </a:xfrm>
                <a:prstGeom prst="rect">
                  <a:avLst/>
                </a:prstGeom>
                <a:ln w="3175">
                  <a:solidFill>
                    <a:prstClr val="ltGray"/>
                  </a:solidFill>
                </a:ln>
              </p:spPr>
            </p:pic>
          </p:grpSp>
        </mc:Fallback>
      </mc:AlternateContent>
    </p:spTree>
    <p:extLst>
      <p:ext uri="{BB962C8B-B14F-4D97-AF65-F5344CB8AC3E}">
        <p14:creationId xmlns:p14="http://schemas.microsoft.com/office/powerpoint/2010/main" val="3709849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a:t>
            </a:r>
            <a:r>
              <a:rPr lang="fr-FR" dirty="0" err="1"/>
              <a:t>lien_video</a:t>
            </a:r>
            <a:endParaRPr lang="fr-FR" dirty="0"/>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dequeue</a:t>
            </a: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print(‘’empty’’)</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12549461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randrange()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randrange</a:t>
            </a:r>
          </a:p>
          <a:p>
            <a:endParaRPr lang="fr-FR" sz="1200" dirty="0">
              <a:solidFill>
                <a:schemeClr val="bg1"/>
              </a:solidFill>
            </a:endParaRPr>
          </a:p>
          <a:p>
            <a:r>
              <a:rPr lang="fr-FR" sz="1200" dirty="0">
                <a:solidFill>
                  <a:schemeClr val="bg1"/>
                </a:solidFill>
              </a:rPr>
              <a:t>r = randrange(999)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randrange(0,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106</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107</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109</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print(os.path.normpath(chemin))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110</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4154984"/>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table_par_7</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DOCSTRING: Information about the function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INPUT: nb, max # by default nb = 7</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OUTPUT: 7 or other value defined by the function caller, table from 0 to value provided by the user in the function argument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7</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  </a:t>
            </a:r>
            <a:r>
              <a:rPr kumimoji="0" lang="fr-FR" altLang="fr-FR" sz="1100" b="0" i="1" u="none" strike="noStrike" cap="none" normalizeH="0" baseline="0" dirty="0">
                <a:ln>
                  <a:noFill/>
                </a:ln>
                <a:solidFill>
                  <a:srgbClr val="717CB4"/>
                </a:solidFill>
                <a:effectLst/>
                <a:latin typeface="JetBrains Mono"/>
              </a:rPr>
              <a:t># Notre compteur ! L'auriez-vous oublié ?</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 Tant que i est strictement inférieure à 10,</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C3CEE3"/>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  </a:t>
            </a:r>
            <a:r>
              <a:rPr kumimoji="0" lang="fr-FR" altLang="fr-FR" sz="1100" b="0" i="1" u="none" strike="noStrike" cap="none" normalizeH="0" baseline="0" dirty="0">
                <a:ln>
                  <a:noFill/>
                </a:ln>
                <a:solidFill>
                  <a:srgbClr val="717CB4"/>
                </a:solidFill>
                <a:effectLst/>
                <a:latin typeface="JetBrains Mono"/>
              </a:rPr>
              <a:t># On incrémente i de 1 à chaque tour de boucle.</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table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10</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717CB4"/>
                </a:solidFill>
                <a:effectLst/>
                <a:latin typeface="JetBrains Mono"/>
              </a:rPr>
              <a:t>"""Fonction affichant la table de multiplication par 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de 1*nb à max*nb</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(max &gt;= 0)"""</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717CB4"/>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while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&lt; </a:t>
            </a:r>
            <a:r>
              <a:rPr kumimoji="0" lang="fr-FR" altLang="fr-FR" sz="1100" b="0" i="0" u="none" strike="noStrike" cap="none" normalizeH="0" baseline="0" dirty="0">
                <a:ln>
                  <a:noFill/>
                </a:ln>
                <a:solidFill>
                  <a:srgbClr val="F78C6C"/>
                </a:solidFill>
                <a:effectLst/>
                <a:latin typeface="JetBrains Mono"/>
              </a:rPr>
              <a:t>max</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E88D"/>
                </a:solidFill>
                <a:effectLst/>
                <a:latin typeface="JetBrains Mono"/>
              </a:rPr>
              <a:t>"="</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 </a:t>
            </a:r>
            <a:r>
              <a:rPr kumimoji="0" lang="fr-FR" altLang="fr-FR" sz="1100" b="0" i="0" u="none" strike="noStrike" cap="none" normalizeH="0" baseline="0" dirty="0">
                <a:ln>
                  <a:noFill/>
                </a:ln>
                <a:solidFill>
                  <a:srgbClr val="F78C6C"/>
                </a:solidFill>
                <a:effectLst/>
                <a:latin typeface="JetBrains Mono"/>
              </a:rPr>
              <a:t>nb</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i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113</a:t>
            </a:fld>
            <a:endParaRPr lang="fr-FR" dirty="0"/>
          </a:p>
        </p:txBody>
      </p:sp>
      <p:sp>
        <p:nvSpPr>
          <p:cNvPr id="10" name="Rectangle 2">
            <a:extLst>
              <a:ext uri="{FF2B5EF4-FFF2-40B4-BE49-F238E27FC236}">
                <a16:creationId xmlns:a16="http://schemas.microsoft.com/office/drawing/2014/main" id="{6462F92D-7EED-469A-B003-53D28E8F196A}"/>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072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465467" y="1188168"/>
            <a:ext cx="10683795" cy="409342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Imagine you've got some code that calculates the fuel efficiency of a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But this is not a very reusable function since it only calculates the mpg of a single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What if we made it calculate the mpg of "any" arbitrary car?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can be renamed to `car`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mpg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F78C6C"/>
                </a:solidFill>
                <a:effectLst/>
                <a:latin typeface="JetBrains Mono"/>
              </a:rPr>
              <a:t>car_to_calculate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does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miles per gallon."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This means that given a list of cars with the correct data format, we can run the function for all of them!</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17000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"Mazda"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"MX-5"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49000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"Mini"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"Cooper"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"mileage"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31000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"fuel_consumed"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235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car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calculate_mpg</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25955047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1/2</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49" y="789881"/>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36416927"/>
              </p:ext>
            </p:extLst>
          </p:nvPr>
        </p:nvGraphicFramePr>
        <p:xfrm>
          <a:off x="260349" y="123497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func()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func(4)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func(b=8,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func(b=35,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10" name="ZoneTexte 9">
            <a:extLst>
              <a:ext uri="{FF2B5EF4-FFF2-40B4-BE49-F238E27FC236}">
                <a16:creationId xmlns:a16="http://schemas.microsoft.com/office/drawing/2014/main" id="{BD0CAF3A-D3D4-48B5-AEA5-03A4CC097B2C}"/>
              </a:ext>
            </a:extLst>
          </p:cNvPr>
          <p:cNvSpPr txBox="1"/>
          <p:nvPr/>
        </p:nvSpPr>
        <p:spPr>
          <a:xfrm>
            <a:off x="260349" y="3134167"/>
            <a:ext cx="11723103" cy="1723549"/>
          </a:xfrm>
          <a:prstGeom prst="rect">
            <a:avLst/>
          </a:prstGeom>
          <a:noFill/>
        </p:spPr>
        <p:txBody>
          <a:bodyPr wrap="square" rtlCol="0">
            <a:spAutoFit/>
          </a:bodyPr>
          <a:lstStyle/>
          <a:p>
            <a:r>
              <a:rPr lang="en-US" sz="1400" dirty="0"/>
              <a:t>When you call a function and you use a named argument all subsequent arguments must have a name i.e:</a:t>
            </a:r>
          </a:p>
          <a:p>
            <a:endParaRPr lang="en-US" sz="1000" dirty="0"/>
          </a:p>
          <a:p>
            <a:endParaRPr lang="en-US" sz="1000" dirty="0"/>
          </a:p>
          <a:p>
            <a:endParaRPr lang="en-US" sz="1000" dirty="0"/>
          </a:p>
          <a:p>
            <a:endParaRPr lang="en-US" sz="1000" dirty="0"/>
          </a:p>
          <a:p>
            <a:endParaRPr lang="en-US" sz="1000" dirty="0"/>
          </a:p>
          <a:p>
            <a:endParaRPr lang="en-US" sz="1000" dirty="0"/>
          </a:p>
          <a:p>
            <a:endParaRPr lang="en-US" dirty="0"/>
          </a:p>
          <a:p>
            <a:r>
              <a:rPr lang="en-US" sz="1400" dirty="0"/>
              <a:t>The same apply to the definition of a function, after a named argument all subsequent arguments musts have a name i.e:</a:t>
            </a:r>
            <a:endParaRPr lang="fr-FR" dirty="0"/>
          </a:p>
        </p:txBody>
      </p:sp>
      <p:sp>
        <p:nvSpPr>
          <p:cNvPr id="11" name="ZoneTexte 10">
            <a:extLst>
              <a:ext uri="{FF2B5EF4-FFF2-40B4-BE49-F238E27FC236}">
                <a16:creationId xmlns:a16="http://schemas.microsoft.com/office/drawing/2014/main" id="{ADB15EF1-ACEF-4544-9301-0A6C4BE26382}"/>
              </a:ext>
            </a:extLst>
          </p:cNvPr>
          <p:cNvSpPr txBox="1"/>
          <p:nvPr/>
        </p:nvSpPr>
        <p:spPr>
          <a:xfrm>
            <a:off x="336884" y="3376835"/>
            <a:ext cx="5248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44178E45-06D9-462A-A9B0-82D29C3C0392}"/>
              </a:ext>
            </a:extLst>
          </p:cNvPr>
          <p:cNvSpPr txBox="1"/>
          <p:nvPr/>
        </p:nvSpPr>
        <p:spPr>
          <a:xfrm>
            <a:off x="323846" y="4841628"/>
            <a:ext cx="5248278" cy="1938992"/>
          </a:xfrm>
          <a:prstGeom prst="rect">
            <a:avLst/>
          </a:prstGeom>
          <a:solidFill>
            <a:schemeClr val="tx1"/>
          </a:solidFill>
        </p:spPr>
        <p:txBody>
          <a:bodyPr wrap="square"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lang="fr-FR" altLang="fr-FR" sz="1000" i="1" dirty="0">
                <a:solidFill>
                  <a:srgbClr val="717CB4"/>
                </a:solidFill>
                <a:latin typeface="JetBrains Mono"/>
              </a:rPr>
              <a:t># works</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endParaRPr kumimoji="0" lang="fr-FR" altLang="fr-FR" sz="1000" b="0" i="1" u="none" strike="noStrike" cap="none" normalizeH="0" baseline="0" dirty="0">
              <a:ln>
                <a:noFill/>
              </a:ln>
              <a:solidFill>
                <a:srgbClr val="C792EA"/>
              </a:solidFill>
              <a:effectLst/>
              <a:latin typeface="JetBrains Mono"/>
            </a:endParaRPr>
          </a:p>
          <a:p>
            <a:pPr eaLnBrk="0" fontAlgn="base" hangingPunct="0">
              <a:spcBef>
                <a:spcPct val="0"/>
              </a:spcBef>
              <a:spcAft>
                <a:spcPct val="0"/>
              </a:spcAft>
            </a:pPr>
            <a:endParaRPr lang="fr-FR" altLang="fr-FR" sz="1000" i="1" dirty="0">
              <a:solidFill>
                <a:srgbClr val="C792EA"/>
              </a:solidFill>
              <a:latin typeface="JetBrains Mono"/>
            </a:endParaRPr>
          </a:p>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won’t work and returns an error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x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total</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endParaRPr lang="fr-FR" altLang="fr-FR" sz="1000" dirty="0">
              <a:solidFill>
                <a:srgbClr val="C3CEE3"/>
              </a:solidFill>
              <a:latin typeface="JetBrains Mono"/>
            </a:endParaRPr>
          </a:p>
        </p:txBody>
      </p:sp>
    </p:spTree>
    <p:extLst>
      <p:ext uri="{BB962C8B-B14F-4D97-AF65-F5344CB8AC3E}">
        <p14:creationId xmlns:p14="http://schemas.microsoft.com/office/powerpoint/2010/main" val="28533909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 2/2</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116</a:t>
            </a:fld>
            <a:endParaRPr lang="fr-FR" dirty="0"/>
          </a:p>
        </p:txBody>
      </p:sp>
      <p:sp>
        <p:nvSpPr>
          <p:cNvPr id="14" name="ZoneTexte 13">
            <a:extLst>
              <a:ext uri="{FF2B5EF4-FFF2-40B4-BE49-F238E27FC236}">
                <a16:creationId xmlns:a16="http://schemas.microsoft.com/office/drawing/2014/main" id="{44178E45-06D9-462A-A9B0-82D29C3C0392}"/>
              </a:ext>
            </a:extLst>
          </p:cNvPr>
          <p:cNvSpPr txBox="1"/>
          <p:nvPr/>
        </p:nvSpPr>
        <p:spPr>
          <a:xfrm>
            <a:off x="476246" y="1325563"/>
            <a:ext cx="5248278" cy="4001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sep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 "</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&gt;&gt;&gt; 1 - 2 - 3 - 4 - 5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074B4478-39FE-4FA5-B458-011A9CEA86A3}"/>
              </a:ext>
            </a:extLst>
          </p:cNvPr>
          <p:cNvSpPr txBox="1"/>
          <p:nvPr/>
        </p:nvSpPr>
        <p:spPr>
          <a:xfrm>
            <a:off x="476246" y="1006526"/>
            <a:ext cx="10515600" cy="253916"/>
          </a:xfrm>
          <a:prstGeom prst="rect">
            <a:avLst/>
          </a:prstGeom>
          <a:noFill/>
        </p:spPr>
        <p:txBody>
          <a:bodyPr wrap="square" rtlCol="0">
            <a:spAutoFit/>
          </a:bodyPr>
          <a:lstStyle/>
          <a:p>
            <a:r>
              <a:rPr lang="en-US" sz="1050" dirty="0"/>
              <a:t>You can use an existing named arguments such as </a:t>
            </a:r>
            <a:r>
              <a:rPr lang="en-US" sz="1050" b="1" dirty="0"/>
              <a:t>sep</a:t>
            </a:r>
            <a:endParaRPr lang="fr-FR" sz="1050" b="1" dirty="0"/>
          </a:p>
        </p:txBody>
      </p:sp>
    </p:spTree>
    <p:extLst>
      <p:ext uri="{BB962C8B-B14F-4D97-AF65-F5344CB8AC3E}">
        <p14:creationId xmlns:p14="http://schemas.microsoft.com/office/powerpoint/2010/main" val="31978095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a:t>
            </a:r>
            <a:r>
              <a:rPr lang="fr-FR" sz="1400" dirty="0" err="1">
                <a:solidFill>
                  <a:schemeClr val="bg1"/>
                </a:solidFill>
              </a:rPr>
              <a:t>greet_user</a:t>
            </a:r>
            <a:r>
              <a:rPr lang="fr-FR" sz="1400" dirty="0">
                <a:solidFill>
                  <a:schemeClr val="bg1"/>
                </a:solidFill>
              </a:rPr>
              <a:t>(</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err="1">
                <a:solidFill>
                  <a:schemeClr val="bg1"/>
                </a:solidFill>
              </a:rPr>
              <a:t>greet_user</a:t>
            </a:r>
            <a:r>
              <a:rPr lang="fr-FR" sz="1400" dirty="0">
                <a:solidFill>
                  <a:schemeClr val="bg1"/>
                </a:solidFill>
              </a:rPr>
              <a:t>(‘’John’’,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err="1">
                <a:solidFill>
                  <a:schemeClr val="bg1"/>
                </a:solidFill>
              </a:rPr>
              <a:t>greet_user</a:t>
            </a:r>
            <a:r>
              <a:rPr lang="fr-FR" sz="1400" dirty="0">
                <a:solidFill>
                  <a:schemeClr val="bg1"/>
                </a:solidFill>
              </a:rPr>
              <a:t>(</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a:t>
            </a:r>
            <a:r>
              <a:rPr lang="fr-FR" sz="1400" dirty="0" err="1">
                <a:latin typeface="Arial" panose="020B0604020202020204" pitchFamily="34" charset="0"/>
              </a:rPr>
              <a:t>calc_cost</a:t>
            </a:r>
            <a:r>
              <a:rPr lang="fr-FR" sz="1400" dirty="0">
                <a:latin typeface="Arial" panose="020B0604020202020204" pitchFamily="34" charset="0"/>
              </a:rPr>
              <a: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a:t>
            </a:r>
            <a:r>
              <a:rPr lang="fr-FR" sz="1400" dirty="0" err="1">
                <a:latin typeface="Arial" panose="020B0604020202020204" pitchFamily="34" charset="0"/>
              </a:rPr>
              <a:t>calc_cost</a:t>
            </a:r>
            <a:r>
              <a:rPr lang="fr-FR" sz="1400" dirty="0">
                <a:latin typeface="Arial" panose="020B0604020202020204" pitchFamily="34" charset="0"/>
              </a:rPr>
              <a: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it’s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mystring.lower()</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br>
              <a:rPr lang="en-US" sz="6000" dirty="0">
                <a:solidFill>
                  <a:schemeClr val="accent5">
                    <a:lumMod val="75000"/>
                  </a:schemeClr>
                </a:solidFill>
              </a:rPr>
            </a:br>
            <a:r>
              <a:rPr lang="en-US" sz="1100" dirty="0">
                <a:solidFill>
                  <a:schemeClr val="accent5">
                    <a:lumMod val="75000"/>
                  </a:schemeClr>
                </a:solidFill>
                <a:hlinkClick r:id="rId2"/>
              </a:rPr>
              <a:t>https://www.teclado.com/30-days-of-python/python-30-day-13-return-statements</a:t>
            </a:r>
            <a:endParaRPr lang="fr-FR" sz="1100" b="1" dirty="0">
              <a:solidFill>
                <a:schemeClr val="accent5">
                  <a:lumMod val="75000"/>
                </a:schemeClr>
              </a:solidFill>
            </a:endParaRPr>
          </a:p>
        </p:txBody>
      </p:sp>
      <p:sp>
        <p:nvSpPr>
          <p:cNvPr id="9" name="ZoneTexte 8">
            <a:extLst>
              <a:ext uri="{FF2B5EF4-FFF2-40B4-BE49-F238E27FC236}">
                <a16:creationId xmlns:a16="http://schemas.microsoft.com/office/drawing/2014/main" id="{DA151893-FD07-4EE7-8BE4-13AB40553003}"/>
              </a:ext>
            </a:extLst>
          </p:cNvPr>
          <p:cNvSpPr txBox="1"/>
          <p:nvPr/>
        </p:nvSpPr>
        <p:spPr>
          <a:xfrm>
            <a:off x="189997" y="997460"/>
            <a:ext cx="9347035" cy="52287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Example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1" u="none" strike="noStrike" cap="none" normalizeH="0" baseline="0" dirty="0">
                <a:ln>
                  <a:noFill/>
                </a:ln>
                <a:solidFill>
                  <a:srgbClr val="717CB4"/>
                </a:solidFill>
                <a:effectLst/>
                <a:latin typeface="JetBrains Mono"/>
              </a:rPr>
              <a:t># Ends the function, gives back the value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name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car_name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mpg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calculate_mpg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f"</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does </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mpg</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 miles per gallon."</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Returns None by default, as all functions do</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0" u="none" strike="noStrike" cap="none" normalizeH="0" baseline="0" dirty="0">
                <a:ln>
                  <a:noFill/>
                </a:ln>
                <a:solidFill>
                  <a:srgbClr val="C3CEE3"/>
                </a:solidFill>
                <a:effectLst/>
                <a:latin typeface="JetBrains Mono"/>
              </a:rPr>
              <a:t>cars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"Fiesta"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460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"Ford"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"Focus"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17000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350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"Mazda"</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"MX-5"</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49000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900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"make"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"Mini"</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"model"</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"Cooper"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"mileage"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31000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"fuel_consumed"</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235</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car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cars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82AAFF"/>
                </a:solidFill>
                <a:effectLst/>
                <a:latin typeface="JetBrains Mono"/>
              </a:rPr>
              <a:t>print_car_info</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car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try print(</a:t>
            </a:r>
            <a:r>
              <a:rPr kumimoji="0" lang="fr-FR" altLang="fr-FR" sz="1050" b="0" i="1" u="none" strike="noStrike" cap="none" normalizeH="0" baseline="0" dirty="0" err="1">
                <a:ln>
                  <a:noFill/>
                </a:ln>
                <a:solidFill>
                  <a:srgbClr val="717CB4"/>
                </a:solidFill>
                <a:effectLst/>
                <a:latin typeface="JetBrains Mono"/>
              </a:rPr>
              <a:t>print_car_info</a:t>
            </a:r>
            <a:r>
              <a:rPr kumimoji="0" lang="fr-FR" altLang="fr-FR" sz="1050" b="0" i="1" u="none" strike="noStrike" cap="none" normalizeH="0" baseline="0" dirty="0">
                <a:ln>
                  <a:noFill/>
                </a:ln>
                <a:solidFill>
                  <a:srgbClr val="717CB4"/>
                </a:solidFill>
                <a:effectLst/>
                <a:latin typeface="JetBrains Mono"/>
              </a:rPr>
              <a:t>(car)), you'll see None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Multiple returns --</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lang="fr-FR" altLang="fr-FR" sz="1050" i="1" dirty="0">
                <a:solidFill>
                  <a:srgbClr val="C792EA"/>
                </a:solidFill>
                <a:latin typeface="JetBrains Mono"/>
              </a:rPr>
              <a:t>Example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x</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F78C6C"/>
                </a:solidFill>
                <a:effectLst/>
                <a:latin typeface="JetBrains Mono"/>
              </a:rPr>
              <a:t>y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E88D"/>
                </a:solidFill>
                <a:effectLst/>
                <a:latin typeface="JetBrains Mono"/>
              </a:rPr>
              <a:t>"You tried to divide by zero!"</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else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F78C6C"/>
                </a:solidFill>
                <a:effectLst/>
                <a:latin typeface="JetBrains Mono"/>
              </a:rPr>
              <a:t>x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y</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5</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6</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You tried to divide by zero!</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282764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47624" y="-136524"/>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50225"/>
            <a:ext cx="12192000" cy="1325563"/>
          </a:xfrm>
        </p:spPr>
        <p:txBody>
          <a:bodyPr>
            <a:normAutofit fontScale="90000"/>
          </a:bodyPr>
          <a:lstStyle/>
          <a:p>
            <a:pPr algn="ctr"/>
            <a:r>
              <a:rPr lang="en-US" sz="7200" dirty="0">
                <a:solidFill>
                  <a:schemeClr val="accent5">
                    <a:lumMod val="75000"/>
                  </a:schemeClr>
                </a:solidFill>
              </a:rPr>
              <a:t>First-class functions 1/4</a:t>
            </a:r>
            <a:br>
              <a:rPr lang="en-US" sz="7200" dirty="0">
                <a:solidFill>
                  <a:schemeClr val="accent5">
                    <a:lumMod val="75000"/>
                  </a:schemeClr>
                </a:solidFill>
              </a:rPr>
            </a:br>
            <a:r>
              <a:rPr lang="en-US" sz="1100" dirty="0">
                <a:solidFill>
                  <a:schemeClr val="accent5">
                    <a:lumMod val="75000"/>
                  </a:schemeClr>
                </a:solidFill>
                <a:hlinkClick r:id="rId2"/>
              </a:rPr>
              <a:t>https://www.udemy.com/course/the-complete-python-course/learn/lecture/18471560#overview</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925956"/>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assign functions to variables, and we can pass them in as arguments to other functions so first let’s see about assigning functions to variables and using them as value and list something like that and why it can be useful.</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5" y="1514620"/>
            <a:ext cx="14392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greet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hello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greet</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2AAFF"/>
                </a:solidFill>
                <a:effectLst/>
                <a:latin typeface="JetBrains Mono"/>
              </a:rPr>
              <a:t>hello</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&gt;&gt; hello</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121</a:t>
            </a:fld>
            <a:endParaRPr lang="fr-FR" dirty="0"/>
          </a:p>
        </p:txBody>
      </p:sp>
      <p:sp>
        <p:nvSpPr>
          <p:cNvPr id="11" name="Rectangle 2">
            <a:extLst>
              <a:ext uri="{FF2B5EF4-FFF2-40B4-BE49-F238E27FC236}">
                <a16:creationId xmlns:a16="http://schemas.microsoft.com/office/drawing/2014/main" id="{1EFF6DE8-6B3D-46FF-AFB5-65273ED5880D}"/>
              </a:ext>
            </a:extLst>
          </p:cNvPr>
          <p:cNvSpPr>
            <a:spLocks noChangeArrowheads="1"/>
          </p:cNvSpPr>
          <p:nvPr/>
        </p:nvSpPr>
        <p:spPr bwMode="auto">
          <a:xfrm>
            <a:off x="1640809" y="1514620"/>
            <a:ext cx="7166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Function is a first-class citizen; you can assign it to variables, and you can put it inside list, dictionaries or anything else.</a:t>
            </a:r>
          </a:p>
        </p:txBody>
      </p:sp>
      <p:sp>
        <p:nvSpPr>
          <p:cNvPr id="12" name="ZoneTexte 11">
            <a:extLst>
              <a:ext uri="{FF2B5EF4-FFF2-40B4-BE49-F238E27FC236}">
                <a16:creationId xmlns:a16="http://schemas.microsoft.com/office/drawing/2014/main" id="{E449C7CC-DDC3-47AC-864A-1F218A628DD4}"/>
              </a:ext>
            </a:extLst>
          </p:cNvPr>
          <p:cNvSpPr txBox="1"/>
          <p:nvPr/>
        </p:nvSpPr>
        <p:spPr>
          <a:xfrm>
            <a:off x="100765" y="3364158"/>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shorter with lambda function</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avg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top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avg</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top</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operation_function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5979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36525"/>
            <a:ext cx="12192000" cy="1325563"/>
          </a:xfrm>
        </p:spPr>
        <p:txBody>
          <a:bodyPr>
            <a:normAutofit fontScale="90000"/>
          </a:bodyPr>
          <a:lstStyle/>
          <a:p>
            <a:pPr algn="ctr"/>
            <a:r>
              <a:rPr lang="en-US" sz="7200" dirty="0">
                <a:solidFill>
                  <a:schemeClr val="accent5">
                    <a:lumMod val="75000"/>
                  </a:schemeClr>
                </a:solidFill>
              </a:rPr>
              <a:t>First-class functions 2/4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03367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We can make this code even shorter by in lining the lambda functions into this dictionary </a:t>
            </a: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122</a:t>
            </a:fld>
            <a:endParaRPr lang="fr-FR" dirty="0"/>
          </a:p>
        </p:txBody>
      </p:sp>
      <p:sp>
        <p:nvSpPr>
          <p:cNvPr id="12" name="ZoneTexte 11">
            <a:extLst>
              <a:ext uri="{FF2B5EF4-FFF2-40B4-BE49-F238E27FC236}">
                <a16:creationId xmlns:a16="http://schemas.microsoft.com/office/drawing/2014/main" id="{E449C7CC-DDC3-47AC-864A-1F218A628DD4}"/>
              </a:ext>
            </a:extLst>
          </p:cNvPr>
          <p:cNvSpPr txBox="1"/>
          <p:nvPr/>
        </p:nvSpPr>
        <p:spPr>
          <a:xfrm>
            <a:off x="148892" y="1719842"/>
            <a:ext cx="11528007" cy="291010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let's make it even shorter:</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operations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lambda </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sum</a:t>
            </a:r>
            <a:r>
              <a:rPr lang="fr-FR" altLang="fr-FR" sz="1000" dirty="0">
                <a:solidFill>
                  <a:srgbClr val="89DDFF"/>
                </a:solidFill>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"top"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max</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students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56</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98</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95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student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students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grades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f"Student: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'average', 'total', or 'top':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operation_function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operations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operation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operation_function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grades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3760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3/</a:t>
            </a:r>
            <a:br>
              <a:rPr lang="en-US" sz="6000" dirty="0">
                <a:solidFill>
                  <a:schemeClr val="accent5">
                    <a:lumMod val="75000"/>
                  </a:schemeClr>
                </a:solidFill>
              </a:rPr>
            </a:b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123</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208800" y="1867540"/>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14313407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 4/</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1856392"/>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445056"/>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124</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45056"/>
            <a:ext cx="7034211" cy="3600986"/>
          </a:xfrm>
          <a:prstGeom prst="rect">
            <a:avLst/>
          </a:prstGeom>
          <a:solidFill>
            <a:schemeClr val="tx1"/>
          </a:solidFill>
        </p:spPr>
        <p:txBody>
          <a:bodyPr wrap="square" rtlCol="0">
            <a:spAutoFit/>
          </a:bodyPr>
          <a:lstStyle/>
          <a:p>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elem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F78C6C"/>
                </a:solidFill>
                <a:effectLst/>
                <a:latin typeface="JetBrains Mono"/>
              </a:rPr>
              <a:t>sequence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finder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elem</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elem</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RuntimeError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f"Could not find an element with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expected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"Adam Wool"</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 Pun"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search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get_friend_name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E88D"/>
                </a:solidFill>
                <a:effectLst/>
                <a:latin typeface="JetBrains Mono"/>
              </a:rPr>
              <a:t>'name'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 Smith'</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24</a:t>
            </a:r>
            <a:r>
              <a:rPr kumimoji="0" lang="fr-FR" altLang="fr-FR" sz="1200" b="0" i="0" u="none" strike="noStrike" cap="none" normalizeH="0" baseline="0" dirty="0">
                <a:ln>
                  <a:noFill/>
                </a:ln>
                <a:solidFill>
                  <a:srgbClr val="89DDFF"/>
                </a:solidFill>
                <a:effectLst/>
                <a:latin typeface="JetBrains Mono"/>
              </a:rPr>
              <a:t>}</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24676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005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10</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75</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myfunc2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717CB4"/>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40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60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100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is a tuple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‘fruit’ </a:t>
            </a:r>
            <a:r>
              <a:rPr kumimoji="0" lang="fr-FR" altLang="fr-FR" sz="1000" b="0" i="1" u="none" strike="noStrike" cap="none" normalizeH="0" baseline="0" dirty="0">
                <a:ln>
                  <a:noFill/>
                </a:ln>
                <a:solidFill>
                  <a:srgbClr val="C792EA"/>
                </a:solidFill>
                <a:effectLst/>
                <a:latin typeface="JetBrains Mono"/>
              </a:rPr>
              <a:t>is in </a:t>
            </a:r>
            <a:r>
              <a:rPr kumimoji="0" lang="fr-FR" altLang="fr-FR" sz="1000" b="0" i="0" u="none" strike="noStrike" cap="none" normalizeH="0" baseline="0" dirty="0" err="1">
                <a:ln>
                  <a:noFill/>
                </a:ln>
                <a:solidFill>
                  <a:srgbClr val="C3CEE3"/>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‘My fruit of choice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format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kwargs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 did </a:t>
            </a:r>
            <a:r>
              <a:rPr kumimoji="0" lang="fr-FR" altLang="fr-FR" sz="1000" b="0" i="1" u="none" strike="noStrike" cap="none" normalizeH="0" baseline="0" dirty="0">
                <a:ln>
                  <a:noFill/>
                </a:ln>
                <a:solidFill>
                  <a:srgbClr val="C792EA"/>
                </a:solidFill>
                <a:effectLst/>
                <a:latin typeface="JetBrains Mono"/>
              </a:rPr>
              <a:t>not </a:t>
            </a:r>
            <a:r>
              <a:rPr kumimoji="0" lang="fr-FR" altLang="fr-FR" sz="1000" b="0" i="0" u="none" strike="noStrike" cap="none" normalizeH="0" baseline="0" dirty="0">
                <a:ln>
                  <a:noFill/>
                </a:ln>
                <a:solidFill>
                  <a:srgbClr val="C3CEE3"/>
                </a:solidFill>
                <a:effectLst/>
                <a:latin typeface="JetBrains Mono"/>
              </a:rPr>
              <a:t>find </a:t>
            </a:r>
            <a:r>
              <a:rPr kumimoji="0" lang="fr-FR" altLang="fr-FR" sz="1000" b="0" i="1" u="none" strike="noStrike" cap="none" normalizeH="0" baseline="0" dirty="0">
                <a:ln>
                  <a:noFill/>
                </a:ln>
                <a:solidFill>
                  <a:srgbClr val="82AAFF"/>
                </a:solidFill>
                <a:effectLst/>
                <a:latin typeface="JetBrains Mono"/>
              </a:rPr>
              <a:t>any </a:t>
            </a:r>
            <a:r>
              <a:rPr kumimoji="0" lang="fr-FR" altLang="fr-FR" sz="1000" b="0" i="0" u="none" strike="noStrike" cap="none" normalizeH="0" baseline="0" dirty="0">
                <a:ln>
                  <a:noFill/>
                </a:ln>
                <a:solidFill>
                  <a:srgbClr val="C3CEE3"/>
                </a:solidFill>
                <a:effectLst/>
                <a:latin typeface="JetBrains Mono"/>
              </a:rPr>
              <a:t>fruit here’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82AAFF"/>
                </a:solidFill>
                <a:effectLst/>
                <a:latin typeface="JetBrains Mono"/>
              </a:rPr>
              <a:t>myfunc</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fruit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‘apple’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717CB4"/>
                </a:solidFill>
                <a:effectLst/>
                <a:latin typeface="JetBrains Mono"/>
              </a:rPr>
              <a:t>veggie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lettuce</a:t>
            </a:r>
            <a:r>
              <a:rPr kumimoji="0" lang="fr-FR" altLang="fr-FR" sz="1000" b="0" i="0" u="none" strike="noStrike" cap="none" normalizeH="0" baseline="0" dirty="0">
                <a:ln>
                  <a:noFill/>
                </a:ln>
                <a:solidFill>
                  <a:srgbClr val="C3CEE3"/>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My fruit of choice </a:t>
            </a:r>
            <a:r>
              <a:rPr kumimoji="0" lang="fr-FR" altLang="fr-FR" sz="1000" b="0" i="1" u="none" strike="noStrike" cap="none" normalizeH="0" baseline="0" dirty="0">
                <a:ln>
                  <a:noFill/>
                </a:ln>
                <a:solidFill>
                  <a:srgbClr val="C792EA"/>
                </a:solidFill>
                <a:effectLst/>
                <a:latin typeface="JetBrains Mono"/>
              </a:rPr>
              <a:t>is </a:t>
            </a:r>
            <a:r>
              <a:rPr kumimoji="0" lang="fr-FR" altLang="fr-FR" sz="1000" b="0" i="0" u="none" strike="noStrike" cap="none" normalizeH="0" baseline="0" dirty="0">
                <a:ln>
                  <a:noFill/>
                </a:ln>
                <a:solidFill>
                  <a:srgbClr val="C3CEE3"/>
                </a:solidFill>
                <a:effectLst/>
                <a:latin typeface="JetBrains Mono"/>
              </a:rPr>
              <a:t>apple</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700" dirty="0">
                <a:solidFill>
                  <a:schemeClr val="accent5">
                    <a:lumMod val="75000"/>
                  </a:schemeClr>
                </a:solidFill>
              </a:rPr>
            </a:br>
            <a:r>
              <a:rPr lang="en-US" sz="1100" dirty="0">
                <a:solidFill>
                  <a:schemeClr val="accent5">
                    <a:lumMod val="75000"/>
                  </a:schemeClr>
                </a:solidFill>
                <a:hlinkClick r:id="rId2"/>
              </a:rPr>
              <a:t>https://www.teclado.com/30-days-of-python/python-30-day-16-lambda-expressions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126</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745958"/>
            <a:ext cx="10587790" cy="5847755"/>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100" i="1" dirty="0">
                <a:solidFill>
                  <a:srgbClr val="717CB4"/>
                </a:solidFill>
                <a:latin typeface="JetBrains Mono"/>
              </a:rPr>
              <a:t>##Exemple 1:</a:t>
            </a:r>
          </a:p>
          <a:p>
            <a:pPr eaLnBrk="0" fontAlgn="base" hangingPunct="0">
              <a:spcBef>
                <a:spcPct val="0"/>
              </a:spcBef>
              <a:spcAft>
                <a:spcPct val="0"/>
              </a:spcAft>
            </a:pP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9</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 même chose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square </a:t>
            </a: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F78C6C"/>
                </a:solidFill>
                <a:effectLst/>
                <a:latin typeface="JetBrains Mono"/>
              </a:rPr>
              <a:t>print(</a:t>
            </a:r>
            <a:r>
              <a:rPr kumimoji="0" lang="fr-FR" altLang="fr-FR" sz="1100" b="0" i="0" u="none" strike="noStrike" cap="none" normalizeH="0" baseline="0" dirty="0">
                <a:ln>
                  <a:noFill/>
                </a:ln>
                <a:solidFill>
                  <a:srgbClr val="82AAFF"/>
                </a:solidFill>
                <a:effectLst/>
                <a:latin typeface="JetBrains Mono"/>
              </a:rPr>
              <a:t>square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r>
              <a:rPr kumimoji="0" lang="fr-FR" altLang="fr-FR" sz="1100" b="0" i="0" u="none" strike="noStrike" cap="none" normalizeH="0" baseline="0" dirty="0">
                <a:ln>
                  <a:noFill/>
                </a:ln>
                <a:solidFill>
                  <a:srgbClr val="C3CEE3"/>
                </a:solidFill>
                <a:effectLst/>
                <a:latin typeface="JetBrains Mono"/>
              </a:rPr>
              <a:t>Ou</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25</a:t>
            </a:r>
            <a:br>
              <a:rPr kumimoji="0" lang="fr-FR" altLang="fr-FR" sz="1100" b="0" i="0" u="none" strike="noStrike" cap="none" normalizeH="0" baseline="0" dirty="0">
                <a:ln>
                  <a:noFill/>
                </a:ln>
                <a:solidFill>
                  <a:srgbClr val="F78C6C"/>
                </a:solidFill>
                <a:effectLst/>
                <a:latin typeface="JetBrains Mono"/>
              </a:rPr>
            </a:b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lambda sont utilises quand on a besoin de l’expression qu’une fois, dans ce cas écrire une fonction prend beaucoup de place pour rien. On utilise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mynums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print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89DDFF"/>
                </a:solidFill>
                <a:effectLst/>
                <a:latin typeface="JetBrains Mono"/>
              </a:rPr>
              <a:t>&gt;&gt; [</a:t>
            </a:r>
            <a:r>
              <a:rPr kumimoji="0" lang="fr-FR" altLang="fr-FR" sz="1100" b="0" i="0" u="none" strike="noStrike" cap="none" normalizeH="0" baseline="0" dirty="0">
                <a:ln>
                  <a:noFill/>
                </a:ln>
                <a:solidFill>
                  <a:srgbClr val="F78C6C"/>
                </a:solidFill>
                <a:effectLst/>
                <a:latin typeface="JetBrains Mono"/>
              </a:rPr>
              <a:t>1</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9</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16</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25</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36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2:</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def </a:t>
            </a:r>
            <a:r>
              <a:rPr kumimoji="0" lang="fr-FR" altLang="fr-FR" sz="1100" b="0" i="0" u="none" strike="noStrike" cap="none" normalizeH="0" baseline="0" dirty="0">
                <a:ln>
                  <a:noFill/>
                </a:ln>
                <a:solidFill>
                  <a:srgbClr val="82AAFF"/>
                </a:solidFill>
                <a:effectLst/>
                <a:latin typeface="JetBrains Mono"/>
              </a:rPr>
              <a:t>chec_even</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1" u="none" strike="noStrike" cap="none" normalizeH="0" baseline="0" dirty="0">
                <a:ln>
                  <a:noFill/>
                </a:ln>
                <a:solidFill>
                  <a:srgbClr val="C792EA"/>
                </a:solidFill>
                <a:effectLst/>
                <a:latin typeface="JetBrains Mono"/>
              </a:rPr>
              <a:t>return </a:t>
            </a:r>
            <a:r>
              <a:rPr kumimoji="0" lang="fr-FR" altLang="fr-FR" sz="1100" b="0" i="0" u="none" strike="noStrike" cap="none" normalizeH="0" baseline="0" dirty="0">
                <a:ln>
                  <a:noFill/>
                </a:ln>
                <a:solidFill>
                  <a:srgbClr val="F78C6C"/>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br>
              <a:rPr kumimoji="0" lang="fr-FR" altLang="fr-FR" sz="1100" b="0" i="0" u="none" strike="noStrike" cap="none" normalizeH="0" baseline="0" dirty="0">
                <a:ln>
                  <a:noFill/>
                </a:ln>
                <a:solidFill>
                  <a:srgbClr val="F78C6C"/>
                </a:solidFill>
                <a:effectLst/>
                <a:latin typeface="JetBrains Mono"/>
              </a:rPr>
            </a:br>
            <a:r>
              <a:rPr kumimoji="0" lang="fr-FR" altLang="fr-FR" sz="1100" b="0" i="1" u="none" strike="noStrike" cap="none" normalizeH="0" baseline="0" dirty="0">
                <a:ln>
                  <a:noFill/>
                </a:ln>
                <a:solidFill>
                  <a:srgbClr val="717CB4"/>
                </a:solidFill>
                <a:effectLst/>
                <a:latin typeface="JetBrains Mono"/>
              </a:rPr>
              <a:t># transformons cette fonction en lambda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br>
              <a:rPr kumimoji="0" lang="fr-FR" altLang="fr-FR" sz="1100" b="0" i="0" u="none" strike="noStrike" cap="none" normalizeH="0" baseline="0" dirty="0">
                <a:ln>
                  <a:noFill/>
                </a:ln>
                <a:solidFill>
                  <a:srgbClr val="C3CEE3"/>
                </a:solidFill>
                <a:effectLst/>
                <a:latin typeface="JetBrains Mono"/>
              </a:rPr>
            </a:br>
            <a:r>
              <a:rPr kumimoji="0" lang="fr-FR" altLang="fr-FR" sz="1100" b="0" i="1" u="none" strike="noStrike" cap="none" normalizeH="0" baseline="0" dirty="0">
                <a:ln>
                  <a:noFill/>
                </a:ln>
                <a:solidFill>
                  <a:srgbClr val="717CB4"/>
                </a:solidFill>
                <a:effectLst/>
                <a:latin typeface="JetBrains Mono"/>
              </a:rPr>
              <a:t># utilisons filter() avec cette nouvelle lamda expression</a:t>
            </a:r>
            <a:br>
              <a:rPr kumimoji="0" lang="fr-FR" altLang="fr-FR" sz="1100" b="0" i="1" u="none" strike="noStrike" cap="none" normalizeH="0" baseline="0" dirty="0">
                <a:ln>
                  <a:noFill/>
                </a:ln>
                <a:solidFill>
                  <a:srgbClr val="717CB4"/>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filter</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num</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num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2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mynums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2</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4</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6</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717CB4"/>
                </a:solidFill>
                <a:effectLst/>
                <a:latin typeface="JetBrains Mono"/>
              </a:rPr>
              <a:t># Exemple 3:</a:t>
            </a: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CEE3"/>
                </a:solidFill>
                <a:effectLst/>
                <a:latin typeface="JetBrains Mono"/>
              </a:rPr>
              <a:t>names </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‘Andy’</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‘Eve’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‘Sally’</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1" u="none" strike="noStrike" cap="none" normalizeH="0" baseline="0" dirty="0">
                <a:ln>
                  <a:noFill/>
                </a:ln>
                <a:solidFill>
                  <a:srgbClr val="82AAFF"/>
                </a:solidFill>
                <a:effectLst/>
                <a:latin typeface="JetBrains Mono"/>
              </a:rPr>
              <a:t>list</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82AAFF"/>
                </a:solidFill>
                <a:effectLst/>
                <a:latin typeface="JetBrains Mono"/>
              </a:rPr>
              <a:t>map</a:t>
            </a:r>
            <a:r>
              <a:rPr kumimoji="0" lang="fr-FR" altLang="fr-FR" sz="1100" b="0" i="0" u="none" strike="noStrike" cap="none" normalizeH="0" baseline="0" dirty="0">
                <a:ln>
                  <a:noFill/>
                </a:ln>
                <a:solidFill>
                  <a:srgbClr val="89DDFF"/>
                </a:solidFill>
                <a:effectLst/>
                <a:latin typeface="JetBrains Mono"/>
              </a:rPr>
              <a:t>(</a:t>
            </a:r>
            <a:r>
              <a:rPr kumimoji="0" lang="fr-FR" altLang="fr-FR" sz="1100" b="0" i="1" u="none" strike="noStrike" cap="none" normalizeH="0" baseline="0" dirty="0">
                <a:ln>
                  <a:noFill/>
                </a:ln>
                <a:solidFill>
                  <a:srgbClr val="C792EA"/>
                </a:solidFill>
                <a:effectLst/>
                <a:latin typeface="JetBrains Mono"/>
              </a:rPr>
              <a:t>lambda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x</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0</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names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‘E’</a:t>
            </a: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C3CEE3"/>
                </a:solidFill>
                <a:effectLst/>
                <a:latin typeface="JetBrains Mono"/>
              </a:rPr>
              <a:t>‘S’</a:t>
            </a:r>
            <a:r>
              <a:rPr kumimoji="0" lang="fr-FR" altLang="fr-FR" sz="1100" b="0" i="0" u="none" strike="noStrike" cap="none" normalizeH="0" baseline="0" dirty="0">
                <a:ln>
                  <a:noFill/>
                </a:ln>
                <a:solidFill>
                  <a:srgbClr val="89DDFF"/>
                </a:solidFill>
                <a:effectLst/>
                <a:latin typeface="JetBrains Mono"/>
              </a:rPr>
              <a:t>]</a:t>
            </a: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7" name="Rectangle 2">
            <a:extLst>
              <a:ext uri="{FF2B5EF4-FFF2-40B4-BE49-F238E27FC236}">
                <a16:creationId xmlns:a16="http://schemas.microsoft.com/office/drawing/2014/main" id="{72B1DA97-EBEF-416C-893B-E4B54EE8DBA9}"/>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11155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Exemple 4:</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Si je veux inverser les lettres</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x</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128</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my_nums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plutôt que d’utiliser une loop for pour appliquer la serie de </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chiffre dans </a:t>
            </a:r>
            <a:r>
              <a:rPr kumimoji="0" lang="fr-FR" altLang="fr-FR" sz="1200" b="0" i="1" u="none" strike="noStrike" cap="none" normalizeH="0" baseline="0" dirty="0" err="1">
                <a:ln>
                  <a:noFill/>
                </a:ln>
                <a:solidFill>
                  <a:srgbClr val="717CB4"/>
                </a:solidFill>
                <a:effectLst/>
                <a:latin typeface="JetBrains Mono"/>
              </a:rPr>
              <a:t>my_nums</a:t>
            </a:r>
            <a:r>
              <a:rPr kumimoji="0" lang="fr-FR" altLang="fr-FR" sz="1200" b="0" i="1" u="none" strike="noStrike" cap="none" normalizeH="0" baseline="0" dirty="0">
                <a:ln>
                  <a:noFill/>
                </a:ln>
                <a:solidFill>
                  <a:srgbClr val="717CB4"/>
                </a:solidFill>
                <a:effectLst/>
                <a:latin typeface="JetBrains Mono"/>
              </a:rPr>
              <a:t> à square on peut utiliser map</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my_nums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pour récupérer la liste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square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my_nums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voyons un exemple plus complique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a:ln>
                  <a:noFill/>
                </a:ln>
                <a:solidFill>
                  <a:srgbClr val="82AAFF"/>
                </a:solidFill>
                <a:effectLst/>
                <a:latin typeface="JetBrains Mono"/>
              </a:rPr>
              <a:t>splicer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E88D"/>
                </a:solidFill>
                <a:effectLst/>
                <a:latin typeface="JetBrains Mono"/>
              </a:rPr>
              <a:t>'EVEN'</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E88D"/>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mystring</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'Andy'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'Eve'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'Sally'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splicer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note que la fonction splicer ne prend pas de () dans le map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C3CEE3"/>
                </a:solidFill>
                <a:effectLst/>
                <a:latin typeface="JetBrains Mono"/>
              </a:rPr>
              <a:t>items </a:t>
            </a:r>
            <a:r>
              <a:rPr kumimoji="0" lang="fr-FR" altLang="fr-FR" sz="1200" b="0" i="0" u="none" strike="noStrike" cap="none" normalizeH="0" baseline="0">
                <a:ln>
                  <a:noFill/>
                </a:ln>
                <a:solidFill>
                  <a:srgbClr val="89DDFF"/>
                </a:solidFill>
                <a:effectLst/>
                <a:latin typeface="JetBrains Mono"/>
              </a:rPr>
              <a:t>= [</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"Product1"</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10</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"Product2"</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9</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C3E88D"/>
                </a:solidFill>
                <a:effectLst/>
                <a:latin typeface="JetBrains Mono"/>
              </a:rPr>
              <a:t>"Product3"</a:t>
            </a:r>
            <a:r>
              <a:rPr kumimoji="0" lang="fr-FR" altLang="fr-FR" sz="1200" b="0" i="0" u="none" strike="noStrike" cap="none" normalizeH="0" baseline="0">
                <a:ln>
                  <a:noFill/>
                </a:ln>
                <a:solidFill>
                  <a:srgbClr val="89DDFF"/>
                </a:solidFill>
                <a:effectLst/>
                <a:latin typeface="JetBrains Mono"/>
              </a:rPr>
              <a:t>, </a:t>
            </a:r>
            <a:r>
              <a:rPr kumimoji="0" lang="fr-FR" altLang="fr-FR" sz="1200" b="0" i="0" u="none" strike="noStrike" cap="none" normalizeH="0" baseline="0">
                <a:ln>
                  <a:noFill/>
                </a:ln>
                <a:solidFill>
                  <a:srgbClr val="F78C6C"/>
                </a:solidFill>
                <a:effectLst/>
                <a:latin typeface="JetBrains Mono"/>
              </a:rPr>
              <a:t>12</a:t>
            </a:r>
            <a:r>
              <a:rPr kumimoji="0" lang="fr-FR" altLang="fr-FR" sz="1200" b="0" i="0" u="none" strike="noStrike" cap="none" normalizeH="0" baseline="0">
                <a:ln>
                  <a:noFill/>
                </a:ln>
                <a:solidFill>
                  <a:srgbClr val="89DDFF"/>
                </a:solidFill>
                <a:effectLst/>
                <a:latin typeface="JetBrains Mono"/>
              </a:rPr>
              <a:t>)</a:t>
            </a:r>
            <a:br>
              <a:rPr kumimoji="0" lang="fr-FR" altLang="fr-FR" sz="1200" b="0" i="0" u="none" strike="noStrike" cap="none" normalizeH="0" baseline="0">
                <a:ln>
                  <a:noFill/>
                </a:ln>
                <a:solidFill>
                  <a:srgbClr val="89DDFF"/>
                </a:solidFill>
                <a:effectLst/>
                <a:latin typeface="JetBrains Mono"/>
              </a:rPr>
            </a:br>
            <a:r>
              <a:rPr kumimoji="0" lang="fr-FR" altLang="fr-FR" sz="1200" b="0" i="0" u="none" strike="noStrike" cap="none" normalizeH="0" baseline="0">
                <a:ln>
                  <a:noFill/>
                </a:ln>
                <a:solidFill>
                  <a:srgbClr val="89DDFF"/>
                </a:solidFill>
                <a:effectLst/>
                <a:latin typeface="JetBrains Mono"/>
              </a:rPr>
              <a:t>]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prices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err="1">
                <a:ln>
                  <a:noFill/>
                </a:ln>
                <a:solidFill>
                  <a:srgbClr val="82AAFF"/>
                </a:solidFill>
                <a:effectLst/>
                <a:latin typeface="JetBrains Mono"/>
              </a:rPr>
              <a:t>map</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items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prices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check_even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num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mynums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6</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err="1">
                <a:ln>
                  <a:noFill/>
                </a:ln>
                <a:solidFill>
                  <a:srgbClr val="82AAFF"/>
                </a:solidFill>
                <a:effectLst/>
                <a:latin typeface="JetBrains Mono"/>
              </a:rPr>
              <a:t>filter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check_even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mynums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err="1">
                <a:ln>
                  <a:noFill/>
                </a:ln>
                <a:solidFill>
                  <a:srgbClr val="82AAFF"/>
                </a:solidFill>
                <a:effectLst/>
                <a:latin typeface="JetBrains Mono"/>
              </a:rPr>
              <a:t>filter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check_even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mynums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4</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6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items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"Product1"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"Product2"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9</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"Product3"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filtered</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err="1">
                <a:ln>
                  <a:noFill/>
                </a:ln>
                <a:solidFill>
                  <a:srgbClr val="82AAFF"/>
                </a:solidFill>
                <a:effectLst/>
                <a:latin typeface="JetBrains Mono"/>
              </a:rPr>
              <a:t>filter</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lambda </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&gt;=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items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filtered</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82AAFF"/>
                </a:solidFill>
                <a:effectLst/>
                <a:latin typeface="JetBrains Mono"/>
              </a:rPr>
              <a:t>any</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True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cette fonction retourne True car au moins un élément est à True</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all</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True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False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cette fonction retourne False pour qu’elle retourne True tous les éléments doivent être à True.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83099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82AAFF"/>
                </a:solidFill>
                <a:effectLst/>
                <a:latin typeface="JetBrains Mono"/>
              </a:rPr>
              <a:t>all</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endswith</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jpg”</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f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files</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on check si tous les fichiers ont l’extension .jpeg</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Notes</a:t>
            </a:r>
            <a:r>
              <a:rPr kumimoji="0" lang="fr-FR" altLang="fr-FR" sz="1200" b="0" i="0" u="none" strike="noStrike" cap="none" normalizeH="0" baseline="0" dirty="0">
                <a:ln>
                  <a:noFill/>
                </a:ln>
                <a:solidFill>
                  <a:srgbClr val="89DDFF"/>
                </a:solidFill>
                <a:effectLst/>
                <a:latin typeface="JetBrains Mono"/>
              </a:rPr>
              <a:t>= = [</a:t>
            </a:r>
            <a:r>
              <a:rPr kumimoji="0" lang="fr-FR" altLang="fr-FR" sz="1200" b="0" i="0" u="none" strike="noStrike" cap="none" normalizeH="0" baseline="0" dirty="0">
                <a:ln>
                  <a:noFill/>
                </a:ln>
                <a:solidFill>
                  <a:srgbClr val="F78C6C"/>
                </a:solidFill>
                <a:effectLst/>
                <a:latin typeface="JetBrains Mono"/>
              </a:rPr>
              <a:t>12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8</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any</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&gt; </a:t>
            </a:r>
            <a:r>
              <a:rPr kumimoji="0" lang="fr-FR" altLang="fr-FR" sz="1200" b="0" i="0" u="none" strike="noStrike" cap="none" normalizeH="0" baseline="0" dirty="0">
                <a:ln>
                  <a:noFill/>
                </a:ln>
                <a:solidFill>
                  <a:srgbClr val="F78C6C"/>
                </a:solidFill>
                <a:effectLst/>
                <a:latin typeface="JetBrains Mono"/>
              </a:rPr>
              <a:t>18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notes</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permet de </a:t>
            </a:r>
            <a:r>
              <a:rPr kumimoji="0" lang="fr-FR" altLang="fr-FR" sz="1200" b="0" i="1" u="none" strike="noStrike" cap="none" normalizeH="0" baseline="0" dirty="0" err="1">
                <a:ln>
                  <a:noFill/>
                </a:ln>
                <a:solidFill>
                  <a:srgbClr val="717CB4"/>
                </a:solidFill>
                <a:effectLst/>
                <a:latin typeface="JetBrains Mono"/>
              </a:rPr>
              <a:t>verifier</a:t>
            </a:r>
            <a:r>
              <a:rPr kumimoji="0" lang="fr-FR" altLang="fr-FR" sz="1200" b="0" i="1" u="none" strike="noStrike" cap="none" normalizeH="0" baseline="0" dirty="0">
                <a:ln>
                  <a:noFill/>
                </a:ln>
                <a:solidFill>
                  <a:srgbClr val="717CB4"/>
                </a:solidFill>
                <a:effectLst/>
                <a:latin typeface="JetBrains Mono"/>
              </a:rPr>
              <a:t> si au moins 1 personne a eu plus de 18 (retourne True)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a:ln>
                  <a:noFill/>
                </a:ln>
                <a:solidFill>
                  <a:srgbClr val="C792EA"/>
                </a:solidFill>
                <a:effectLst/>
                <a:latin typeface="JetBrains Mono"/>
              </a:rPr>
              <a:t>import </a:t>
            </a:r>
            <a:r>
              <a:rPr kumimoji="0" lang="fr-FR" altLang="fr-FR" sz="1800" b="0" i="0" u="none" strike="noStrike" cap="none" normalizeH="0" baseline="0">
                <a:ln>
                  <a:noFill/>
                </a:ln>
                <a:solidFill>
                  <a:srgbClr val="C3CEE3"/>
                </a:solidFill>
                <a:effectLst/>
                <a:latin typeface="JetBrains Mono"/>
              </a:rPr>
              <a:t>math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sqrt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16</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r>
              <a:rPr lang="fr-FR" dirty="0">
                <a:solidFill>
                  <a:schemeClr val="bg1"/>
                </a:solidFill>
              </a:rPr>
              <a:t>&gt;&gt;&gt; 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135</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136</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137</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syntax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r>
              <a:rPr lang="en-US" sz="2667" dirty="0"/>
              <a:t>Empty string</a:t>
            </a:r>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9381" y="5011353"/>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8057255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149</a:t>
            </a:fld>
            <a:endParaRPr lang="fr-FR" dirty="0"/>
          </a:p>
        </p:txBody>
      </p:sp>
      <p:sp>
        <p:nvSpPr>
          <p:cNvPr id="7" name="ZoneTexte 6">
            <a:extLst>
              <a:ext uri="{FF2B5EF4-FFF2-40B4-BE49-F238E27FC236}">
                <a16:creationId xmlns:a16="http://schemas.microsoft.com/office/drawing/2014/main" id="{0ED5070C-F0E7-4DB3-BA07-D6E612A5835C}"/>
              </a:ext>
            </a:extLst>
          </p:cNvPr>
          <p:cNvSpPr txBox="1"/>
          <p:nvPr/>
        </p:nvSpPr>
        <p:spPr>
          <a:xfrm>
            <a:off x="2221832" y="2109537"/>
            <a:ext cx="8406063"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IndexError</a:t>
            </a:r>
          </a:p>
          <a:p>
            <a:pPr marL="285750" indent="-285750">
              <a:buFont typeface="Arial" panose="020B0604020202020204" pitchFamily="34" charset="0"/>
              <a:buChar char="•"/>
            </a:pPr>
            <a:r>
              <a:rPr lang="en-US" dirty="0"/>
              <a:t>KeyError</a:t>
            </a:r>
          </a:p>
          <a:p>
            <a:pPr marL="285750" indent="-285750">
              <a:buFont typeface="Arial" panose="020B0604020202020204" pitchFamily="34" charset="0"/>
              <a:buChar char="•"/>
            </a:pPr>
            <a:r>
              <a:rPr lang="en-US" dirty="0"/>
              <a:t>NameError</a:t>
            </a:r>
          </a:p>
          <a:p>
            <a:pPr marL="285750" indent="-285750">
              <a:buFont typeface="Arial" panose="020B0604020202020204" pitchFamily="34" charset="0"/>
              <a:buChar char="•"/>
            </a:pPr>
            <a:r>
              <a:rPr lang="en-US" dirty="0"/>
              <a:t>AttributeError</a:t>
            </a:r>
          </a:p>
          <a:p>
            <a:pPr marL="285750" indent="-285750">
              <a:buFont typeface="Arial" panose="020B0604020202020204" pitchFamily="34" charset="0"/>
              <a:buChar char="•"/>
            </a:pPr>
            <a:r>
              <a:rPr lang="en-US" dirty="0"/>
              <a:t>NotImplementedError</a:t>
            </a:r>
          </a:p>
          <a:p>
            <a:pPr marL="285750" indent="-285750">
              <a:buFont typeface="Arial" panose="020B0604020202020204" pitchFamily="34" charset="0"/>
              <a:buChar char="•"/>
            </a:pPr>
            <a:r>
              <a:rPr lang="en-US" dirty="0"/>
              <a:t>RuntimeError</a:t>
            </a:r>
          </a:p>
          <a:p>
            <a:pPr marL="285750" indent="-285750">
              <a:buFont typeface="Arial" panose="020B0604020202020204" pitchFamily="34" charset="0"/>
              <a:buChar char="•"/>
            </a:pPr>
            <a:r>
              <a:rPr lang="en-US" dirty="0"/>
              <a:t>SyntaxError</a:t>
            </a:r>
          </a:p>
          <a:p>
            <a:pPr marL="285750" indent="-285750">
              <a:buFont typeface="Arial" panose="020B0604020202020204" pitchFamily="34" charset="0"/>
              <a:buChar char="•"/>
            </a:pPr>
            <a:r>
              <a:rPr lang="en-US" dirty="0"/>
              <a:t>IndentationError</a:t>
            </a:r>
          </a:p>
          <a:p>
            <a:pPr marL="285750" indent="-285750">
              <a:buFont typeface="Arial" panose="020B0604020202020204" pitchFamily="34" charset="0"/>
              <a:buChar char="•"/>
            </a:pPr>
            <a:r>
              <a:rPr lang="en-US" dirty="0"/>
              <a:t>TabError</a:t>
            </a:r>
          </a:p>
          <a:p>
            <a:pPr marL="285750" indent="-285750">
              <a:buFont typeface="Arial" panose="020B0604020202020204" pitchFamily="34" charset="0"/>
              <a:buChar char="•"/>
            </a:pPr>
            <a:r>
              <a:rPr lang="en-US" dirty="0"/>
              <a:t>TypeError</a:t>
            </a:r>
          </a:p>
          <a:p>
            <a:pPr marL="285750" indent="-285750">
              <a:buFont typeface="Arial" panose="020B0604020202020204" pitchFamily="34" charset="0"/>
              <a:buChar char="•"/>
            </a:pPr>
            <a:r>
              <a:rPr lang="en-US" dirty="0"/>
              <a:t>ValueError</a:t>
            </a:r>
          </a:p>
          <a:p>
            <a:pPr marL="285750" indent="-285750">
              <a:buFont typeface="Arial" panose="020B0604020202020204" pitchFamily="34" charset="0"/>
              <a:buChar char="•"/>
            </a:pPr>
            <a:r>
              <a:rPr lang="en-US" dirty="0"/>
              <a:t>ImportError</a:t>
            </a:r>
          </a:p>
          <a:p>
            <a:pPr marL="285750" indent="-285750">
              <a:buFont typeface="Arial" panose="020B0604020202020204" pitchFamily="34" charset="0"/>
              <a:buChar char="•"/>
            </a:pPr>
            <a:r>
              <a:rPr lang="en-US" dirty="0"/>
              <a:t>DeprecationWarning</a:t>
            </a:r>
            <a:endParaRPr lang="fr-FR" dirty="0"/>
          </a:p>
        </p:txBody>
      </p:sp>
    </p:spTree>
    <p:extLst>
      <p:ext uri="{BB962C8B-B14F-4D97-AF65-F5344CB8AC3E}">
        <p14:creationId xmlns:p14="http://schemas.microsoft.com/office/powerpoint/2010/main" val="4178610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err="1"/>
              <a:t>float</a:t>
            </a:r>
            <a:r>
              <a:rPr lang="fr-FR" sz="2400" dirty="0"/>
              <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150</a:t>
            </a:fld>
            <a:endParaRPr lang="fr-FR" dirty="0"/>
          </a:p>
        </p:txBody>
      </p:sp>
      <p:pic>
        <p:nvPicPr>
          <p:cNvPr id="8" name="Image 7">
            <a:extLst>
              <a:ext uri="{FF2B5EF4-FFF2-40B4-BE49-F238E27FC236}">
                <a16:creationId xmlns:a16="http://schemas.microsoft.com/office/drawing/2014/main" id="{447827B0-0E6C-4A2C-B503-D6EED738CF36}"/>
              </a:ext>
            </a:extLst>
          </p:cNvPr>
          <p:cNvPicPr>
            <a:picLocks noChangeAspect="1"/>
          </p:cNvPicPr>
          <p:nvPr/>
        </p:nvPicPr>
        <p:blipFill>
          <a:blip r:embed="rId2"/>
          <a:stretch>
            <a:fillRect/>
          </a:stretch>
        </p:blipFill>
        <p:spPr>
          <a:xfrm>
            <a:off x="2209800" y="1138237"/>
            <a:ext cx="7772400" cy="4581525"/>
          </a:xfrm>
          <a:prstGeom prst="rect">
            <a:avLst/>
          </a:prstGeom>
        </p:spPr>
      </p:pic>
    </p:spTree>
    <p:extLst>
      <p:ext uri="{BB962C8B-B14F-4D97-AF65-F5344CB8AC3E}">
        <p14:creationId xmlns:p14="http://schemas.microsoft.com/office/powerpoint/2010/main" val="315307852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151</a:t>
            </a:fld>
            <a:endParaRPr lang="fr-FR" dirty="0"/>
          </a:p>
        </p:txBody>
      </p:sp>
      <p:pic>
        <p:nvPicPr>
          <p:cNvPr id="7" name="Image 6">
            <a:extLst>
              <a:ext uri="{FF2B5EF4-FFF2-40B4-BE49-F238E27FC236}">
                <a16:creationId xmlns:a16="http://schemas.microsoft.com/office/drawing/2014/main" id="{9B1B43D8-B3C2-454A-805F-81448D1ED182}"/>
              </a:ext>
            </a:extLst>
          </p:cNvPr>
          <p:cNvPicPr>
            <a:picLocks noChangeAspect="1"/>
          </p:cNvPicPr>
          <p:nvPr/>
        </p:nvPicPr>
        <p:blipFill>
          <a:blip r:embed="rId2"/>
          <a:stretch>
            <a:fillRect/>
          </a:stretch>
        </p:blipFill>
        <p:spPr>
          <a:xfrm>
            <a:off x="1881186" y="1270000"/>
            <a:ext cx="8429625" cy="5086350"/>
          </a:xfrm>
          <a:prstGeom prst="rect">
            <a:avLst/>
          </a:prstGeom>
        </p:spPr>
      </p:pic>
    </p:spTree>
    <p:extLst>
      <p:ext uri="{BB962C8B-B14F-4D97-AF65-F5344CB8AC3E}">
        <p14:creationId xmlns:p14="http://schemas.microsoft.com/office/powerpoint/2010/main" val="32531239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152</a:t>
            </a:fld>
            <a:endParaRPr lang="fr-FR" dirty="0"/>
          </a:p>
        </p:txBody>
      </p:sp>
      <p:pic>
        <p:nvPicPr>
          <p:cNvPr id="7" name="Image 6">
            <a:extLst>
              <a:ext uri="{FF2B5EF4-FFF2-40B4-BE49-F238E27FC236}">
                <a16:creationId xmlns:a16="http://schemas.microsoft.com/office/drawing/2014/main" id="{B66FBEA7-D5E1-404C-BBA4-E5F29B69A651}"/>
              </a:ext>
            </a:extLst>
          </p:cNvPr>
          <p:cNvPicPr>
            <a:picLocks noChangeAspect="1"/>
          </p:cNvPicPr>
          <p:nvPr/>
        </p:nvPicPr>
        <p:blipFill>
          <a:blip r:embed="rId2"/>
          <a:stretch>
            <a:fillRect/>
          </a:stretch>
        </p:blipFill>
        <p:spPr>
          <a:xfrm>
            <a:off x="1981200" y="1095375"/>
            <a:ext cx="8229600" cy="4667250"/>
          </a:xfrm>
          <a:prstGeom prst="rect">
            <a:avLst/>
          </a:prstGeom>
        </p:spPr>
      </p:pic>
    </p:spTree>
    <p:extLst>
      <p:ext uri="{BB962C8B-B14F-4D97-AF65-F5344CB8AC3E}">
        <p14:creationId xmlns:p14="http://schemas.microsoft.com/office/powerpoint/2010/main" val="34559105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153</a:t>
            </a:fld>
            <a:endParaRPr lang="fr-FR" dirty="0"/>
          </a:p>
        </p:txBody>
      </p:sp>
      <p:pic>
        <p:nvPicPr>
          <p:cNvPr id="7" name="Image 6">
            <a:extLst>
              <a:ext uri="{FF2B5EF4-FFF2-40B4-BE49-F238E27FC236}">
                <a16:creationId xmlns:a16="http://schemas.microsoft.com/office/drawing/2014/main" id="{7715D968-7F0F-473F-A66C-8E8512FD044E}"/>
              </a:ext>
            </a:extLst>
          </p:cNvPr>
          <p:cNvPicPr>
            <a:picLocks noChangeAspect="1"/>
          </p:cNvPicPr>
          <p:nvPr/>
        </p:nvPicPr>
        <p:blipFill>
          <a:blip r:embed="rId2"/>
          <a:stretch>
            <a:fillRect/>
          </a:stretch>
        </p:blipFill>
        <p:spPr>
          <a:xfrm>
            <a:off x="2062162" y="1047750"/>
            <a:ext cx="8067675" cy="4762500"/>
          </a:xfrm>
          <a:prstGeom prst="rect">
            <a:avLst/>
          </a:prstGeom>
        </p:spPr>
      </p:pic>
    </p:spTree>
    <p:extLst>
      <p:ext uri="{BB962C8B-B14F-4D97-AF65-F5344CB8AC3E}">
        <p14:creationId xmlns:p14="http://schemas.microsoft.com/office/powerpoint/2010/main" val="60421951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154</a:t>
            </a:fld>
            <a:endParaRPr lang="fr-FR" dirty="0"/>
          </a:p>
        </p:txBody>
      </p:sp>
      <p:pic>
        <p:nvPicPr>
          <p:cNvPr id="7" name="Image 6">
            <a:extLst>
              <a:ext uri="{FF2B5EF4-FFF2-40B4-BE49-F238E27FC236}">
                <a16:creationId xmlns:a16="http://schemas.microsoft.com/office/drawing/2014/main" id="{4A929307-E160-4C40-9C5C-2052CBF3C43F}"/>
              </a:ext>
            </a:extLst>
          </p:cNvPr>
          <p:cNvPicPr>
            <a:picLocks noChangeAspect="1"/>
          </p:cNvPicPr>
          <p:nvPr/>
        </p:nvPicPr>
        <p:blipFill>
          <a:blip r:embed="rId2"/>
          <a:stretch>
            <a:fillRect/>
          </a:stretch>
        </p:blipFill>
        <p:spPr>
          <a:xfrm>
            <a:off x="2105025" y="1271587"/>
            <a:ext cx="7981950" cy="4314825"/>
          </a:xfrm>
          <a:prstGeom prst="rect">
            <a:avLst/>
          </a:prstGeom>
        </p:spPr>
      </p:pic>
    </p:spTree>
    <p:extLst>
      <p:ext uri="{BB962C8B-B14F-4D97-AF65-F5344CB8AC3E}">
        <p14:creationId xmlns:p14="http://schemas.microsoft.com/office/powerpoint/2010/main" val="58765128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155</a:t>
            </a:fld>
            <a:endParaRPr lang="fr-FR" dirty="0"/>
          </a:p>
        </p:txBody>
      </p:sp>
      <p:pic>
        <p:nvPicPr>
          <p:cNvPr id="7" name="Image 6">
            <a:extLst>
              <a:ext uri="{FF2B5EF4-FFF2-40B4-BE49-F238E27FC236}">
                <a16:creationId xmlns:a16="http://schemas.microsoft.com/office/drawing/2014/main" id="{6F7562C6-A76A-4E51-B585-2121597F96BE}"/>
              </a:ext>
            </a:extLst>
          </p:cNvPr>
          <p:cNvPicPr>
            <a:picLocks noChangeAspect="1"/>
          </p:cNvPicPr>
          <p:nvPr/>
        </p:nvPicPr>
        <p:blipFill>
          <a:blip r:embed="rId2"/>
          <a:stretch>
            <a:fillRect/>
          </a:stretch>
        </p:blipFill>
        <p:spPr>
          <a:xfrm>
            <a:off x="3224212" y="1585912"/>
            <a:ext cx="5743575" cy="3686175"/>
          </a:xfrm>
          <a:prstGeom prst="rect">
            <a:avLst/>
          </a:prstGeom>
        </p:spPr>
      </p:pic>
    </p:spTree>
    <p:extLst>
      <p:ext uri="{BB962C8B-B14F-4D97-AF65-F5344CB8AC3E}">
        <p14:creationId xmlns:p14="http://schemas.microsoft.com/office/powerpoint/2010/main" val="10110780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156</a:t>
            </a:fld>
            <a:endParaRPr lang="fr-FR" dirty="0"/>
          </a:p>
        </p:txBody>
      </p:sp>
      <p:pic>
        <p:nvPicPr>
          <p:cNvPr id="7" name="Image 6">
            <a:extLst>
              <a:ext uri="{FF2B5EF4-FFF2-40B4-BE49-F238E27FC236}">
                <a16:creationId xmlns:a16="http://schemas.microsoft.com/office/drawing/2014/main" id="{F461BE4E-0556-4228-A1B8-20CF7FDAA853}"/>
              </a:ext>
            </a:extLst>
          </p:cNvPr>
          <p:cNvPicPr>
            <a:picLocks noChangeAspect="1"/>
          </p:cNvPicPr>
          <p:nvPr/>
        </p:nvPicPr>
        <p:blipFill>
          <a:blip r:embed="rId2"/>
          <a:stretch>
            <a:fillRect/>
          </a:stretch>
        </p:blipFill>
        <p:spPr>
          <a:xfrm>
            <a:off x="3238500" y="1385887"/>
            <a:ext cx="5715000" cy="4086225"/>
          </a:xfrm>
          <a:prstGeom prst="rect">
            <a:avLst/>
          </a:prstGeom>
        </p:spPr>
      </p:pic>
    </p:spTree>
    <p:extLst>
      <p:ext uri="{BB962C8B-B14F-4D97-AF65-F5344CB8AC3E}">
        <p14:creationId xmlns:p14="http://schemas.microsoft.com/office/powerpoint/2010/main" val="339883232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157</a:t>
            </a:fld>
            <a:endParaRPr lang="fr-FR" dirty="0"/>
          </a:p>
        </p:txBody>
      </p:sp>
      <p:pic>
        <p:nvPicPr>
          <p:cNvPr id="11" name="Image 10">
            <a:extLst>
              <a:ext uri="{FF2B5EF4-FFF2-40B4-BE49-F238E27FC236}">
                <a16:creationId xmlns:a16="http://schemas.microsoft.com/office/drawing/2014/main" id="{502AE8D5-7711-4B2E-BF32-8FE35B6546C0}"/>
              </a:ext>
            </a:extLst>
          </p:cNvPr>
          <p:cNvPicPr>
            <a:picLocks noChangeAspect="1"/>
          </p:cNvPicPr>
          <p:nvPr/>
        </p:nvPicPr>
        <p:blipFill>
          <a:blip r:embed="rId2"/>
          <a:stretch>
            <a:fillRect/>
          </a:stretch>
        </p:blipFill>
        <p:spPr>
          <a:xfrm>
            <a:off x="1552575" y="1042987"/>
            <a:ext cx="9086850" cy="4772025"/>
          </a:xfrm>
          <a:prstGeom prst="rect">
            <a:avLst/>
          </a:prstGeom>
        </p:spPr>
      </p:pic>
    </p:spTree>
    <p:extLst>
      <p:ext uri="{BB962C8B-B14F-4D97-AF65-F5344CB8AC3E}">
        <p14:creationId xmlns:p14="http://schemas.microsoft.com/office/powerpoint/2010/main" val="204413659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158</a:t>
            </a:fld>
            <a:endParaRPr lang="fr-FR" dirty="0"/>
          </a:p>
        </p:txBody>
      </p:sp>
      <p:pic>
        <p:nvPicPr>
          <p:cNvPr id="9" name="Image 8">
            <a:extLst>
              <a:ext uri="{FF2B5EF4-FFF2-40B4-BE49-F238E27FC236}">
                <a16:creationId xmlns:a16="http://schemas.microsoft.com/office/drawing/2014/main" id="{CA7D9C58-2708-43D6-BF9D-CCFB628CED2C}"/>
              </a:ext>
            </a:extLst>
          </p:cNvPr>
          <p:cNvPicPr>
            <a:picLocks noChangeAspect="1"/>
          </p:cNvPicPr>
          <p:nvPr/>
        </p:nvPicPr>
        <p:blipFill>
          <a:blip r:embed="rId2"/>
          <a:stretch>
            <a:fillRect/>
          </a:stretch>
        </p:blipFill>
        <p:spPr>
          <a:xfrm>
            <a:off x="3895725" y="2119312"/>
            <a:ext cx="4400550" cy="2619375"/>
          </a:xfrm>
          <a:prstGeom prst="rect">
            <a:avLst/>
          </a:prstGeom>
        </p:spPr>
      </p:pic>
    </p:spTree>
    <p:extLst>
      <p:ext uri="{BB962C8B-B14F-4D97-AF65-F5344CB8AC3E}">
        <p14:creationId xmlns:p14="http://schemas.microsoft.com/office/powerpoint/2010/main" val="12675878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159</a:t>
            </a:fld>
            <a:endParaRPr lang="fr-FR" dirty="0"/>
          </a:p>
        </p:txBody>
      </p:sp>
      <p:pic>
        <p:nvPicPr>
          <p:cNvPr id="7" name="Image 6">
            <a:extLst>
              <a:ext uri="{FF2B5EF4-FFF2-40B4-BE49-F238E27FC236}">
                <a16:creationId xmlns:a16="http://schemas.microsoft.com/office/drawing/2014/main" id="{2EC9D36A-43A2-4B02-A663-347D496A6EB1}"/>
              </a:ext>
            </a:extLst>
          </p:cNvPr>
          <p:cNvPicPr>
            <a:picLocks noChangeAspect="1"/>
          </p:cNvPicPr>
          <p:nvPr/>
        </p:nvPicPr>
        <p:blipFill>
          <a:blip r:embed="rId2"/>
          <a:stretch>
            <a:fillRect/>
          </a:stretch>
        </p:blipFill>
        <p:spPr>
          <a:xfrm>
            <a:off x="1924050" y="952500"/>
            <a:ext cx="8343900" cy="4953000"/>
          </a:xfrm>
          <a:prstGeom prst="rect">
            <a:avLst/>
          </a:prstGeom>
        </p:spPr>
      </p:pic>
    </p:spTree>
    <p:extLst>
      <p:ext uri="{BB962C8B-B14F-4D97-AF65-F5344CB8AC3E}">
        <p14:creationId xmlns:p14="http://schemas.microsoft.com/office/powerpoint/2010/main" val="1771372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160</a:t>
            </a:fld>
            <a:endParaRPr lang="fr-FR" dirty="0"/>
          </a:p>
        </p:txBody>
      </p:sp>
      <p:pic>
        <p:nvPicPr>
          <p:cNvPr id="7" name="Image 6">
            <a:extLst>
              <a:ext uri="{FF2B5EF4-FFF2-40B4-BE49-F238E27FC236}">
                <a16:creationId xmlns:a16="http://schemas.microsoft.com/office/drawing/2014/main" id="{8BB8ABDB-F152-49C1-B347-1FA4F39EC7AF}"/>
              </a:ext>
            </a:extLst>
          </p:cNvPr>
          <p:cNvPicPr>
            <a:picLocks noChangeAspect="1"/>
          </p:cNvPicPr>
          <p:nvPr/>
        </p:nvPicPr>
        <p:blipFill>
          <a:blip r:embed="rId2"/>
          <a:stretch>
            <a:fillRect/>
          </a:stretch>
        </p:blipFill>
        <p:spPr>
          <a:xfrm>
            <a:off x="2109787" y="1166812"/>
            <a:ext cx="7972425" cy="4524375"/>
          </a:xfrm>
          <a:prstGeom prst="rect">
            <a:avLst/>
          </a:prstGeom>
        </p:spPr>
      </p:pic>
    </p:spTree>
    <p:extLst>
      <p:ext uri="{BB962C8B-B14F-4D97-AF65-F5344CB8AC3E}">
        <p14:creationId xmlns:p14="http://schemas.microsoft.com/office/powerpoint/2010/main" val="18322011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161</a:t>
            </a:fld>
            <a:endParaRPr lang="fr-FR" dirty="0"/>
          </a:p>
        </p:txBody>
      </p:sp>
      <p:pic>
        <p:nvPicPr>
          <p:cNvPr id="7" name="Image 6">
            <a:extLst>
              <a:ext uri="{FF2B5EF4-FFF2-40B4-BE49-F238E27FC236}">
                <a16:creationId xmlns:a16="http://schemas.microsoft.com/office/drawing/2014/main" id="{905D9767-F1E7-43D3-83D3-38C21CC32300}"/>
              </a:ext>
            </a:extLst>
          </p:cNvPr>
          <p:cNvPicPr>
            <a:picLocks noChangeAspect="1"/>
          </p:cNvPicPr>
          <p:nvPr/>
        </p:nvPicPr>
        <p:blipFill>
          <a:blip r:embed="rId2"/>
          <a:stretch>
            <a:fillRect/>
          </a:stretch>
        </p:blipFill>
        <p:spPr>
          <a:xfrm>
            <a:off x="2524125" y="1152525"/>
            <a:ext cx="7143750" cy="4552950"/>
          </a:xfrm>
          <a:prstGeom prst="rect">
            <a:avLst/>
          </a:prstGeom>
        </p:spPr>
      </p:pic>
    </p:spTree>
    <p:extLst>
      <p:ext uri="{BB962C8B-B14F-4D97-AF65-F5344CB8AC3E}">
        <p14:creationId xmlns:p14="http://schemas.microsoft.com/office/powerpoint/2010/main" val="404703111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Built in errors in Python</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162</a:t>
            </a:fld>
            <a:endParaRPr lang="fr-FR" dirty="0"/>
          </a:p>
        </p:txBody>
      </p:sp>
      <p:pic>
        <p:nvPicPr>
          <p:cNvPr id="7" name="Image 6">
            <a:extLst>
              <a:ext uri="{FF2B5EF4-FFF2-40B4-BE49-F238E27FC236}">
                <a16:creationId xmlns:a16="http://schemas.microsoft.com/office/drawing/2014/main" id="{422104EF-7E5E-4107-8BDB-7B7301991C5E}"/>
              </a:ext>
            </a:extLst>
          </p:cNvPr>
          <p:cNvPicPr>
            <a:picLocks noChangeAspect="1"/>
          </p:cNvPicPr>
          <p:nvPr/>
        </p:nvPicPr>
        <p:blipFill>
          <a:blip r:embed="rId2"/>
          <a:stretch>
            <a:fillRect/>
          </a:stretch>
        </p:blipFill>
        <p:spPr>
          <a:xfrm>
            <a:off x="1919287" y="976312"/>
            <a:ext cx="8353425" cy="4905375"/>
          </a:xfrm>
          <a:prstGeom prst="rect">
            <a:avLst/>
          </a:prstGeom>
        </p:spPr>
      </p:pic>
    </p:spTree>
    <p:extLst>
      <p:ext uri="{BB962C8B-B14F-4D97-AF65-F5344CB8AC3E}">
        <p14:creationId xmlns:p14="http://schemas.microsoft.com/office/powerpoint/2010/main" val="345276707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Raising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3617971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Raising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12295" y="1058778"/>
            <a:ext cx="11991473" cy="5799221"/>
          </a:xfrm>
          <a:prstGeom prst="rect">
            <a:avLst/>
          </a:prstGeom>
          <a:solidFill>
            <a:schemeClr val="tx1"/>
          </a:solidFill>
        </p:spPr>
        <p:txBody>
          <a:bodyPr wrap="square" numCol="2" rtlCol="0">
            <a:spAutoFit/>
          </a:bodyPr>
          <a:lstStyle/>
          <a:p>
            <a:pPr eaLnBrk="0" fontAlgn="base" hangingPunct="0">
              <a:spcBef>
                <a:spcPct val="0"/>
              </a:spcBef>
              <a:spcAft>
                <a:spcPct val="0"/>
              </a:spcAft>
            </a:pPr>
            <a:r>
              <a:rPr lang="fr-FR" dirty="0"/>
              <a:t> </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Let’s say you have the following code: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717CB4"/>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'This method is a work in progress.'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We’re working on a class and we’ve not yet got around to implementing the `add_car` method. Instead of printing something out, we can raise a `NotImplementedError`.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NotImplementedError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"We can't add cars to the garage yet."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 comment this line out to run the rest of the file.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 way we can’t call the method and assume it works—it will now fail and crash our program. We’ll know that we’re doing something that won’t work (because it’s not implemented yet).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That’s how you `raise` an error: use the keyword and create a new error object from the class you want. All built-in errors (what we looked at in the last video) are available everywhere for you to use.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Let’s say we’re implementing the method and we want to only allow cars of type `Car`: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err="1">
                <a:ln>
                  <a:noFill/>
                </a:ln>
                <a:solidFill>
                  <a:srgbClr val="FF5370"/>
                </a:solidFill>
                <a:effectLst/>
                <a:latin typeface="JetBrains Mono"/>
              </a:rPr>
              <a:t>self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make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make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model</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__repr__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E88D"/>
                </a:solidFill>
                <a:effectLst/>
                <a:latin typeface="JetBrains Mono"/>
              </a:rPr>
              <a:t>f'&lt;Car </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err="1">
                <a:ln>
                  <a:noFill/>
                </a:ln>
                <a:solidFill>
                  <a:srgbClr val="FF5370"/>
                </a:solidFill>
                <a:effectLst/>
                <a:latin typeface="JetBrains Mono"/>
              </a:rPr>
              <a:t>self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&gt;'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__len__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not </a:t>
            </a:r>
            <a:r>
              <a:rPr kumimoji="0" lang="fr-FR" altLang="fr-FR" sz="1000" b="0" i="1" u="none" strike="noStrike" cap="none" normalizeH="0" baseline="0" dirty="0">
                <a:ln>
                  <a:noFill/>
                </a:ln>
                <a:solidFill>
                  <a:srgbClr val="82AAFF"/>
                </a:solidFill>
                <a:effectLst/>
                <a:latin typeface="JetBrains Mono"/>
              </a:rPr>
              <a:t>isinstance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raise </a:t>
            </a:r>
            <a:r>
              <a:rPr kumimoji="0" lang="fr-FR" altLang="fr-FR" sz="1000" b="0" i="1" u="none" strike="noStrike" cap="none" normalizeH="0" baseline="0" dirty="0">
                <a:ln>
                  <a:noFill/>
                </a:ln>
                <a:solidFill>
                  <a:srgbClr val="82AAFF"/>
                </a:solidFill>
                <a:effectLst/>
                <a:latin typeface="JetBrains Mono"/>
              </a:rPr>
              <a:t>TypeError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f'Tried to add a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F78C6C"/>
                </a:solidFill>
                <a:effectLst/>
                <a:latin typeface="JetBrains Mono"/>
              </a:rPr>
              <a:t>car</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__class__</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1" u="none" strike="noStrike" cap="none" normalizeH="0" baseline="0" dirty="0" err="1">
                <a:ln>
                  <a:noFill/>
                </a:ln>
                <a:solidFill>
                  <a:srgbClr val="82AAFF"/>
                </a:solidFill>
                <a:effectLst/>
                <a:latin typeface="JetBrains Mono"/>
              </a:rPr>
              <a:t>__name</a:t>
            </a:r>
            <a:r>
              <a:rPr kumimoji="0" lang="fr-FR" altLang="fr-FR" sz="1000" b="0" i="1" u="none" strike="noStrike" cap="none" normalizeH="0" baseline="0" dirty="0">
                <a:ln>
                  <a:noFill/>
                </a:ln>
                <a:solidFill>
                  <a:srgbClr val="82AAFF"/>
                </a:solidFill>
                <a:effectLst/>
                <a:latin typeface="JetBrains Mono"/>
              </a:rPr>
              <a: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to the garage, but you can only add `Car` objects.'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Garage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fiesta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All good</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ford_garage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raises error</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20082371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Creating your own errors in Python</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40647097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Creating your own errors in python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155032"/>
            <a:ext cx="12191999" cy="5454315"/>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Sometimes it can be useful to create and raise errors with names we define, as opposed to only using the built-in errors.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If we want to create a custom error, we can do so very easily by subclassing the `Exception` class:</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The `pass` keyword just means “nothing here”. It is required because Python expects there to be an indented block after a colon, so we must at least have _something_ so Python can see the indentation.</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This `MyCustomError` class just inherits everything from `Exception`, which means it behaves just like any other error.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raise </a:t>
            </a:r>
            <a:r>
              <a:rPr kumimoji="0" lang="fr-FR" altLang="fr-FR" sz="1000" b="0" i="0" u="none" strike="noStrike" cap="none" normalizeH="0" baseline="0" dirty="0">
                <a:ln>
                  <a:noFill/>
                </a:ln>
                <a:solidFill>
                  <a:srgbClr val="82AAFF"/>
                </a:solidFill>
                <a:effectLst/>
                <a:latin typeface="JetBrains Mono"/>
              </a:rPr>
              <a:t>MyCustomError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 message describing the error'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of course also create custom errors that have more than just the base `Exception` functionality. For example if you wanted to include an error code in your errors, you could do this: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1" u="none" strike="noStrike" cap="none" normalizeH="0" baseline="0" dirty="0">
                <a:ln>
                  <a:noFill/>
                </a:ln>
                <a:solidFill>
                  <a:srgbClr val="717CB4"/>
                </a:solidFill>
                <a:effectLst/>
                <a:latin typeface="JetBrains Mono"/>
              </a:rPr>
              <a:t>## Docstrings</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Docstrings in Python are just strings that are commonly used to describe what a class or function does or when it should be used.</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 docstring has this format: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Your docstring goes here.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It so happens that in Python the triple-</a:t>
            </a:r>
            <a:r>
              <a:rPr kumimoji="0" lang="fr-FR" altLang="fr-FR" sz="1000" b="0" i="0" u="none" strike="noStrike" cap="none" normalizeH="0" baseline="0" dirty="0" err="1">
                <a:ln>
                  <a:noFill/>
                </a:ln>
                <a:solidFill>
                  <a:srgbClr val="C3E88D"/>
                </a:solidFill>
                <a:effectLst/>
                <a:latin typeface="JetBrains Mono"/>
              </a:rPr>
              <a:t>quotation</a:t>
            </a:r>
            <a:r>
              <a:rPr kumimoji="0" lang="fr-FR" altLang="fr-FR" sz="1000" b="0" i="0" u="none" strike="noStrike" cap="none" normalizeH="0" baseline="0" dirty="0">
                <a:ln>
                  <a:noFill/>
                </a:ln>
                <a:solidFill>
                  <a:srgbClr val="C3E88D"/>
                </a:solidFill>
                <a:effectLst/>
                <a:latin typeface="JetBrains Mono"/>
              </a:rPr>
              <a:t> mark is a *multi-line string*. You can use it instead of a normal string anywhere, if you want multiple lines.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But back to docstrings! We can add a docstring to our exception to explain when it should be used: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MyErrorWithCode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Exception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"""Exception raised when a specific error code is needed."""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message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code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code</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Notice how here the multi-line string is in one line; and that’s OK. We could put it into multiple lines if we want to.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166</a:t>
            </a:fld>
            <a:endParaRPr lang="fr-FR" dirty="0"/>
          </a:p>
        </p:txBody>
      </p:sp>
    </p:spTree>
    <p:extLst>
      <p:ext uri="{BB962C8B-B14F-4D97-AF65-F5344CB8AC3E}">
        <p14:creationId xmlns:p14="http://schemas.microsoft.com/office/powerpoint/2010/main" val="355245517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Dealing with Python errors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167</a:t>
            </a:fld>
            <a:endParaRPr lang="fr-FR" dirty="0"/>
          </a:p>
        </p:txBody>
      </p:sp>
    </p:spTree>
    <p:extLst>
      <p:ext uri="{BB962C8B-B14F-4D97-AF65-F5344CB8AC3E}">
        <p14:creationId xmlns:p14="http://schemas.microsoft.com/office/powerpoint/2010/main" val="805386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1796"/>
            <a:ext cx="12192000" cy="1325563"/>
          </a:xfrm>
        </p:spPr>
        <p:txBody>
          <a:bodyPr>
            <a:normAutofit/>
          </a:bodyPr>
          <a:lstStyle/>
          <a:p>
            <a:pPr lvl="0" algn="ctr" fontAlgn="base">
              <a:spcAft>
                <a:spcPct val="0"/>
              </a:spcAft>
            </a:pPr>
            <a:r>
              <a:rPr lang="fr-FR" altLang="fr-FR" sz="6000" dirty="0">
                <a:solidFill>
                  <a:schemeClr val="accent5">
                    <a:lumMod val="75000"/>
                  </a:schemeClr>
                </a:solidFill>
              </a:rPr>
              <a:t>Dealing with python errors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706714"/>
            <a:ext cx="12192000" cy="6151286"/>
          </a:xfrm>
          <a:prstGeom prst="rect">
            <a:avLst/>
          </a:prstGeom>
          <a:solidFill>
            <a:schemeClr val="tx1"/>
          </a:solidFill>
        </p:spPr>
        <p:txBody>
          <a:bodyPr wrap="square" numCol="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One of Python’s core tenets is: “ask for forgiveness, not for permission”.</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Now, I know how well this works with friends and family (hint: not so well), but it works fantastically in Python. Remember this piece of code?</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would use these classes in this way:</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fiesta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fiesta</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we wanted to make sure that we’re only adding `Car` objects to the `Garage`, we could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if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a typical structure of calling a function (in this case, the `add_car()`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a:t>
            </a:r>
            <a:r>
              <a:rPr kumimoji="0" lang="fr-FR" altLang="fr-FR" sz="900" b="0" i="0" u="none" strike="noStrike" cap="none" normalizeH="0" baseline="0" dirty="0" err="1">
                <a:ln>
                  <a:noFill/>
                </a:ln>
                <a:solidFill>
                  <a:srgbClr val="C3E88D"/>
                </a:solidFill>
                <a:effectLst/>
                <a:latin typeface="JetBrains Mono"/>
              </a:rPr>
              <a:t>can_call_function</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0" u="none" strike="noStrike" cap="none" normalizeH="0" baseline="0" dirty="0" err="1">
                <a:ln>
                  <a:noFill/>
                </a:ln>
                <a:solidFill>
                  <a:srgbClr val="C3E88D"/>
                </a:solidFill>
                <a:effectLst/>
                <a:latin typeface="JetBrains Mono"/>
              </a:rPr>
              <a:t>call_function</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else: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What we do there is ask for permission (the `</a:t>
            </a:r>
            <a:r>
              <a:rPr kumimoji="0" lang="fr-FR" altLang="fr-FR" sz="900" b="0" i="0" u="none" strike="noStrike" cap="none" normalizeH="0" baseline="0" dirty="0" err="1">
                <a:ln>
                  <a:noFill/>
                </a:ln>
                <a:solidFill>
                  <a:srgbClr val="C3E88D"/>
                </a:solidFill>
                <a:effectLst/>
                <a:latin typeface="JetBrains Mono"/>
              </a:rPr>
              <a:t>can_call_function</a:t>
            </a:r>
            <a:r>
              <a:rPr kumimoji="0" lang="fr-FR" altLang="fr-FR" sz="900" b="0" i="0" u="none" strike="noStrike" cap="none" normalizeH="0" baseline="0" dirty="0">
                <a:ln>
                  <a:noFill/>
                </a:ln>
                <a:solidFill>
                  <a:srgbClr val="C3E88D"/>
                </a:solidFill>
                <a:effectLst/>
                <a:latin typeface="JetBrains Mono"/>
              </a:rPr>
              <a:t>()` statement).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Python suggests that, in many cases, our code can be made more readable by asking for forgiveness instead. Doing this (not real Python code):</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to </a:t>
            </a:r>
            <a:r>
              <a:rPr kumimoji="0" lang="fr-FR" altLang="fr-FR" sz="900" b="0" i="0" u="none" strike="noStrike" cap="none" normalizeH="0" baseline="0" dirty="0" err="1">
                <a:ln>
                  <a:noFill/>
                </a:ln>
                <a:solidFill>
                  <a:srgbClr val="C3E88D"/>
                </a:solidFill>
                <a:effectLst/>
                <a:latin typeface="JetBrains Mono"/>
              </a:rPr>
              <a:t>call_function</a:t>
            </a: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if failed: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say_error_happened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Circling back to raising exceptions, we could modify the `add_car()` method to do this: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make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model</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f'&lt;Car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self</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make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model</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Garage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__len__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not </a:t>
            </a:r>
            <a:r>
              <a:rPr kumimoji="0" lang="fr-FR" altLang="fr-FR" sz="900" b="0" i="1" u="none" strike="noStrike" cap="none" normalizeH="0" baseline="0" dirty="0">
                <a:ln>
                  <a:noFill/>
                </a:ln>
                <a:solidFill>
                  <a:srgbClr val="82AAFF"/>
                </a:solidFill>
                <a:effectLst/>
                <a:latin typeface="JetBrains Mono"/>
              </a:rPr>
              <a:t>isinstance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f'Tried to add a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err="1">
                <a:ln>
                  <a:noFill/>
                </a:ln>
                <a:solidFill>
                  <a:srgbClr val="F78C6C"/>
                </a:solidFill>
                <a:effectLst/>
                <a:latin typeface="JetBrains Mono"/>
              </a:rPr>
              <a:t>car</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C3CEE3"/>
                </a:solidFill>
                <a:effectLst/>
                <a:latin typeface="JetBrains Mono"/>
              </a:rPr>
              <a:t>__class__</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1" u="none" strike="noStrike" cap="none" normalizeH="0" baseline="0" dirty="0" err="1">
                <a:ln>
                  <a:noFill/>
                </a:ln>
                <a:solidFill>
                  <a:srgbClr val="82AAFF"/>
                </a:solidFill>
                <a:effectLst/>
                <a:latin typeface="JetBrains Mono"/>
              </a:rPr>
              <a:t>__name</a:t>
            </a:r>
            <a:r>
              <a:rPr kumimoji="0" lang="fr-FR" altLang="fr-FR" sz="900" b="0" i="1" u="none" strike="noStrike" cap="none" normalizeH="0" baseline="0" dirty="0">
                <a:ln>
                  <a:noFill/>
                </a:ln>
                <a:solidFill>
                  <a:srgbClr val="82AAFF"/>
                </a:solidFill>
                <a:effectLst/>
                <a:latin typeface="JetBrains Mono"/>
              </a:rPr>
              <a:t>__</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to the garage, but you can only add `Car` objects.'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And then we could call it like so:</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benefits:</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1. Our code réacs more nicely: we try to do something that we expect to be able to do, and if we cannot then we say an error happened;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2. Our check for whether it is something we can do is now encapsulated inside the `add_car()` method; we don’t need to have an if statement every time we want to add a car.</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syntax is the `try-catch` syntax.</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try to do whatever is inside the `try` block, and then if an error happens we jump to the `except` block. We only do so for errors that match the one in the block (in this case, `TypeError` would be caught, other errors would not be caught).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catch multiple errors (even though our method won’t raise them, just showing you the syntax here):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"Something was wrong with your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Over the next few sections we’ll be making use of this, which is why it’s really useful to know how to use `try` and `catch`.</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`try` and `catch` also have a final counterpart: `finally`.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We can use `finally` to run a block of code no matter what happens: whether or not an exception is raised. For example: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car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'Ford'</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'Focus'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add_car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TypeError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"Your car was not a Car!"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err="1">
                <a:ln>
                  <a:noFill/>
                </a:ln>
                <a:solidFill>
                  <a:srgbClr val="C3E88D"/>
                </a:solidFill>
                <a:effectLst/>
                <a:latin typeface="JetBrains Mono"/>
              </a:rPr>
              <a:t>f"Your</a:t>
            </a:r>
            <a:r>
              <a:rPr kumimoji="0" lang="fr-FR" altLang="fr-FR" sz="900" b="0" i="0" u="none" strike="noStrike" cap="none" normalizeH="0" baseline="0" dirty="0">
                <a:ln>
                  <a:noFill/>
                </a:ln>
                <a:solidFill>
                  <a:srgbClr val="C3E88D"/>
                </a:solidFill>
                <a:effectLst/>
                <a:latin typeface="JetBrains Mono"/>
              </a:rPr>
              <a:t> garage has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ford_garage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cars."</a:t>
            </a:r>
            <a:r>
              <a:rPr kumimoji="0" lang="fr-FR" altLang="fr-FR" sz="900" b="0" i="0" u="none" strike="noStrike" cap="none" normalizeH="0" baseline="0" dirty="0">
                <a:ln>
                  <a:noFill/>
                </a:ln>
                <a:solidFill>
                  <a:srgbClr val="89DDFF"/>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1599585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The on success block and re-raising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169</a:t>
            </a:fld>
            <a:endParaRPr lang="fr-FR" dirty="0"/>
          </a:p>
        </p:txBody>
      </p:sp>
    </p:spTree>
    <p:extLst>
      <p:ext uri="{BB962C8B-B14F-4D97-AF65-F5344CB8AC3E}">
        <p14:creationId xmlns:p14="http://schemas.microsoft.com/office/powerpoint/2010/main" val="793845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The on success block and re-raising exceptions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3693319"/>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engagement</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__repr__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C3E88D"/>
                </a:solidFill>
                <a:effectLst/>
                <a:latin typeface="JetBrains Mono"/>
              </a:rPr>
              <a:t>f'&lt;User </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engagement_metrics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KeyError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'Incorrect values provided to our calculation function.'</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raise  </a:t>
            </a:r>
            <a:r>
              <a:rPr kumimoji="0" lang="fr-FR" altLang="fr-FR" sz="900" b="0" i="1" u="none" strike="noStrike" cap="none" normalizeH="0" baseline="0" dirty="0">
                <a:ln>
                  <a:noFill/>
                </a:ln>
                <a:solidFill>
                  <a:srgbClr val="717CB4"/>
                </a:solidFill>
                <a:effectLst/>
                <a:latin typeface="JetBrains Mono"/>
              </a:rPr>
              <a:t># this allow the program to throw error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score </a:t>
            </a:r>
            <a:r>
              <a:rPr kumimoji="0" lang="fr-FR" altLang="fr-FR" sz="900" b="0" i="0" u="none" strike="noStrike" cap="none" normalizeH="0" baseline="0" dirty="0">
                <a:ln>
                  <a:noFill/>
                </a:ln>
                <a:solidFill>
                  <a:srgbClr val="89DDFF"/>
                </a:solidFill>
                <a:effectLst/>
                <a:latin typeface="JetBrains Mono"/>
              </a:rPr>
              <a:t>&gt; </a:t>
            </a:r>
            <a:r>
              <a:rPr kumimoji="0" lang="fr-FR" altLang="fr-FR" sz="900" b="0" i="0" u="none" strike="noStrike" cap="none" normalizeH="0" baseline="0" dirty="0">
                <a:ln>
                  <a:noFill/>
                </a:ln>
                <a:solidFill>
                  <a:srgbClr val="F78C6C"/>
                </a:solidFill>
                <a:effectLst/>
                <a:latin typeface="JetBrains Mono"/>
              </a:rPr>
              <a:t>500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perform_calculation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5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metrics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 </a:t>
            </a:r>
            <a:r>
              <a:rPr kumimoji="0" lang="fr-FR" altLang="fr-FR" sz="900" b="0" i="0" u="none" strike="noStrike" cap="none" normalizeH="0" baseline="0" dirty="0">
                <a:ln>
                  <a:noFill/>
                </a:ln>
                <a:solidFill>
                  <a:srgbClr val="F78C6C"/>
                </a:solidFill>
                <a:effectLst/>
                <a:latin typeface="JetBrains Mono"/>
              </a:rPr>
              <a:t>2</a:t>
            </a: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send_engagement_notification</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f'Notification sent to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my_user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'clicks'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61</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'hits'</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100</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2AAFF"/>
                </a:solidFill>
                <a:effectLst/>
                <a:latin typeface="JetBrains Mono"/>
              </a:rPr>
              <a:t>email_engaged_user</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my_user</a:t>
            </a:r>
            <a:r>
              <a:rPr kumimoji="0" lang="fr-FR" altLang="fr-FR" sz="900" b="0" i="0" u="none" strike="noStrike" cap="none" normalizeH="0" baseline="0" dirty="0">
                <a:ln>
                  <a:noFill/>
                </a:ln>
                <a:solidFill>
                  <a:srgbClr val="89DDFF"/>
                </a:solidFill>
                <a:effectLst/>
                <a:latin typeface="JetBrains Mono"/>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16279245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072" y="-345958"/>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56145" y="2102349"/>
            <a:ext cx="12191999" cy="161582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Keep looping until user reach break statement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turn the user input into an integer</a:t>
            </a:r>
            <a:br>
              <a:rPr kumimoji="0" lang="fr-FR" altLang="fr-FR" sz="900" b="0" i="1" u="none" strike="noStrike" cap="none" normalizeH="0" baseline="0" dirty="0">
                <a:ln>
                  <a:noFill/>
                </a:ln>
                <a:solidFill>
                  <a:srgbClr val="717CB4"/>
                </a:solidFill>
                <a:effectLst/>
                <a:latin typeface="JetBrains Mono"/>
              </a:rPr>
            </a:b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point out the message '{user_input} is {even/odd}.'</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 '</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171</a:t>
            </a:fld>
            <a:endParaRPr lang="fr-FR" dirty="0"/>
          </a:p>
        </p:txBody>
      </p:sp>
      <p:sp>
        <p:nvSpPr>
          <p:cNvPr id="10" name="ZoneTexte 9">
            <a:extLst>
              <a:ext uri="{FF2B5EF4-FFF2-40B4-BE49-F238E27FC236}">
                <a16:creationId xmlns:a16="http://schemas.microsoft.com/office/drawing/2014/main" id="{908A385D-CDF1-4CA2-9FE1-0A93D5CFCE94}"/>
              </a:ext>
            </a:extLst>
          </p:cNvPr>
          <p:cNvSpPr txBox="1"/>
          <p:nvPr/>
        </p:nvSpPr>
        <p:spPr>
          <a:xfrm>
            <a:off x="56145" y="545436"/>
            <a:ext cx="4644190" cy="1615827"/>
          </a:xfrm>
          <a:prstGeom prst="rect">
            <a:avLst/>
          </a:prstGeom>
          <a:noFill/>
        </p:spPr>
        <p:txBody>
          <a:bodyPr wrap="square" rtlCol="0">
            <a:spAutoFit/>
          </a:bodyPr>
          <a:lstStyle/>
          <a:p>
            <a:r>
              <a:rPr lang="en-US" sz="900" dirty="0">
                <a:latin typeface="JetBrains Mono"/>
              </a:rPr>
              <a:t>In the last lecture we learned how to handle errors in Python with the help of </a:t>
            </a:r>
          </a:p>
          <a:p>
            <a:r>
              <a:rPr lang="en-US" sz="900" dirty="0">
                <a:latin typeface="JetBrains Mono"/>
              </a:rPr>
              <a:t>the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a:t>
            </a:r>
            <a:r>
              <a:rPr lang="en-US" sz="900" dirty="0">
                <a:latin typeface="JetBrains Mono"/>
              </a:rPr>
              <a:t> and finally keywords. Now let’s put them into practice!</a:t>
            </a:r>
          </a:p>
          <a:p>
            <a:endParaRPr lang="en-US" sz="900" dirty="0">
              <a:latin typeface="JetBrains Mono"/>
            </a:endParaRPr>
          </a:p>
          <a:p>
            <a:r>
              <a:rPr lang="en-US" sz="900" dirty="0">
                <a:latin typeface="JetBrains Mono"/>
              </a:rPr>
              <a:t>We challenge you to build a simple Artificial Intelligence (AI). Our AI is disguised as a function</a:t>
            </a:r>
          </a:p>
          <a:p>
            <a:r>
              <a:rPr lang="en-US" sz="900" dirty="0">
                <a:latin typeface="JetBrains Mono"/>
              </a:rPr>
              <a:t>Called </a:t>
            </a:r>
            <a:r>
              <a:rPr lang="en-US" sz="900" dirty="0">
                <a:solidFill>
                  <a:schemeClr val="accent2">
                    <a:lumMod val="75000"/>
                  </a:schemeClr>
                </a:solidFill>
                <a:latin typeface="JetBrains Mono"/>
              </a:rPr>
              <a:t>interact()</a:t>
            </a:r>
            <a:r>
              <a:rPr lang="en-US" sz="900" dirty="0">
                <a:latin typeface="JetBrains Mono"/>
              </a:rPr>
              <a:t> which works as follow:</a:t>
            </a:r>
          </a:p>
          <a:p>
            <a:pPr marL="628650" lvl="1" indent="-171450">
              <a:buFont typeface="Arial" panose="020B0604020202020204" pitchFamily="34" charset="0"/>
              <a:buChar char="•"/>
            </a:pPr>
            <a:r>
              <a:rPr lang="en-US" sz="900" dirty="0">
                <a:latin typeface="JetBrains Mono"/>
              </a:rPr>
              <a:t>It first asks the user for an integer input.</a:t>
            </a:r>
          </a:p>
          <a:p>
            <a:pPr marL="628650" lvl="1" indent="-171450">
              <a:buFont typeface="Arial" panose="020B0604020202020204" pitchFamily="34" charset="0"/>
              <a:buChar char="•"/>
            </a:pPr>
            <a:r>
              <a:rPr lang="en-US" sz="900" dirty="0">
                <a:latin typeface="JetBrains Mono"/>
              </a:rPr>
              <a:t>Then it tells the user whether that integer is even or odd.</a:t>
            </a:r>
          </a:p>
          <a:p>
            <a:pPr marL="628650" lvl="1" indent="-171450">
              <a:buFont typeface="Arial" panose="020B0604020202020204" pitchFamily="34" charset="0"/>
              <a:buChar char="•"/>
            </a:pPr>
            <a:r>
              <a:rPr lang="en-US" sz="900" dirty="0">
                <a:latin typeface="JetBrains Mono"/>
              </a:rPr>
              <a:t>Then it asks the user whether she wants to play this game again.</a:t>
            </a:r>
          </a:p>
          <a:p>
            <a:pPr marL="628650" lvl="1" indent="-171450">
              <a:buFont typeface="Arial" panose="020B0604020202020204" pitchFamily="34" charset="0"/>
              <a:buChar char="•"/>
            </a:pPr>
            <a:r>
              <a:rPr lang="en-US" sz="900" dirty="0">
                <a:latin typeface="JetBrains Mono"/>
              </a:rPr>
              <a:t>If the user inputs </a:t>
            </a:r>
            <a:r>
              <a:rPr lang="en-US" sz="900" dirty="0">
                <a:solidFill>
                  <a:schemeClr val="accent2">
                    <a:lumMod val="75000"/>
                  </a:schemeClr>
                </a:solidFill>
                <a:latin typeface="JetBrains Mono"/>
              </a:rPr>
              <a:t>y</a:t>
            </a:r>
            <a:r>
              <a:rPr lang="en-US" sz="900" dirty="0">
                <a:latin typeface="JetBrains Mono"/>
              </a:rPr>
              <a:t>, then it prints out </a:t>
            </a:r>
            <a:r>
              <a:rPr lang="en-US" sz="900" dirty="0">
                <a:solidFill>
                  <a:schemeClr val="accent2">
                    <a:lumMod val="75000"/>
                  </a:schemeClr>
                </a:solidFill>
                <a:latin typeface="JetBrains Mono"/>
              </a:rPr>
              <a:t>Goodbye.</a:t>
            </a:r>
            <a:r>
              <a:rPr lang="en-US" sz="900" dirty="0">
                <a:latin typeface="JetBrains Mono"/>
              </a:rPr>
              <a:t> And quits.</a:t>
            </a:r>
          </a:p>
          <a:p>
            <a:r>
              <a:rPr lang="en-US" sz="900" dirty="0">
                <a:latin typeface="JetBrains Mono"/>
              </a:rPr>
              <a:t>(this AI looks a lot like a user menu for a text application!)</a:t>
            </a:r>
          </a:p>
          <a:p>
            <a:r>
              <a:rPr lang="en-US" sz="900" dirty="0">
                <a:latin typeface="JetBrains Mono"/>
              </a:rPr>
              <a:t>Here’s our AI version 1.0:</a:t>
            </a:r>
          </a:p>
        </p:txBody>
      </p:sp>
      <p:sp>
        <p:nvSpPr>
          <p:cNvPr id="12" name="ZoneTexte 11">
            <a:extLst>
              <a:ext uri="{FF2B5EF4-FFF2-40B4-BE49-F238E27FC236}">
                <a16:creationId xmlns:a16="http://schemas.microsoft.com/office/drawing/2014/main" id="{D13631AD-E0CC-40D3-A68C-6A8BAF4EBD10}"/>
              </a:ext>
            </a:extLst>
          </p:cNvPr>
          <p:cNvSpPr txBox="1"/>
          <p:nvPr/>
        </p:nvSpPr>
        <p:spPr>
          <a:xfrm>
            <a:off x="-2" y="3866782"/>
            <a:ext cx="4772527" cy="3000821"/>
          </a:xfrm>
          <a:prstGeom prst="rect">
            <a:avLst/>
          </a:prstGeom>
          <a:noFill/>
        </p:spPr>
        <p:txBody>
          <a:bodyPr wrap="square" rtlCol="0">
            <a:spAutoFit/>
          </a:bodyPr>
          <a:lstStyle/>
          <a:p>
            <a:r>
              <a:rPr lang="en-US" sz="900" dirty="0">
                <a:latin typeface="JetBrains Mono"/>
              </a:rPr>
              <a:t>However, our AI 1.0 is not very smart, since users can input things other than an integer, such as a string. Our AI will break with a ValueError if that happens. The ValueError would be raised in the first line: </a:t>
            </a:r>
            <a:r>
              <a:rPr lang="en-US" sz="900" dirty="0">
                <a:solidFill>
                  <a:schemeClr val="accent2">
                    <a:lumMod val="75000"/>
                  </a:schemeClr>
                </a:solidFill>
                <a:latin typeface="JetBrains Mono"/>
              </a:rPr>
              <a:t>user_input = in(input(‘Please input an integer:’))</a:t>
            </a:r>
            <a:r>
              <a:rPr lang="en-US" sz="900" dirty="0">
                <a:latin typeface="JetBrains Mono"/>
              </a:rPr>
              <a:t>, when the user inputs something other than an integer.</a:t>
            </a:r>
          </a:p>
          <a:p>
            <a:endParaRPr lang="en-US" sz="900" dirty="0">
              <a:latin typeface="JetBrains Mono"/>
            </a:endParaRPr>
          </a:p>
          <a:p>
            <a:r>
              <a:rPr lang="en-US" sz="900" dirty="0">
                <a:latin typeface="JetBrains Mono"/>
              </a:rPr>
              <a:t>Now that we’ve located the failure point, we ask you to build our AI 2.0 which can recover from the invalid user input. If the user enters an invalid input at first, it will proceed to ask the user if she wants to play again.</a:t>
            </a:r>
          </a:p>
          <a:p>
            <a:r>
              <a:rPr lang="en-US" sz="900" dirty="0">
                <a:latin typeface="JetBrains Mono"/>
              </a:rPr>
              <a:t>Here are some sample in inputs and expectations:</a:t>
            </a:r>
          </a:p>
          <a:p>
            <a:r>
              <a:rPr lang="en-US" sz="900" dirty="0">
                <a:latin typeface="JetBrains Mono"/>
              </a:rPr>
              <a:t>Valid inputs:</a:t>
            </a:r>
          </a:p>
          <a:p>
            <a:r>
              <a:rPr lang="en-US" sz="900" dirty="0">
                <a:latin typeface="JetBrains Mono"/>
              </a:rPr>
              <a:t>	   </a:t>
            </a:r>
            <a:r>
              <a:rPr lang="en-US" sz="900" dirty="0">
                <a:latin typeface="Book Antiqua" panose="02040602050305030304" pitchFamily="18" charset="0"/>
              </a:rPr>
              <a:t>AI: Please input an integer:</a:t>
            </a:r>
          </a:p>
          <a:p>
            <a:r>
              <a:rPr lang="en-US" sz="900" dirty="0">
                <a:latin typeface="JetBrains Mono"/>
              </a:rPr>
              <a:t>	User: 17</a:t>
            </a:r>
          </a:p>
          <a:p>
            <a:r>
              <a:rPr lang="en-US" sz="900" dirty="0">
                <a:latin typeface="JetBrains Mono"/>
              </a:rPr>
              <a:t>	   AI : 17 is odd.</a:t>
            </a:r>
          </a:p>
          <a:p>
            <a:r>
              <a:rPr lang="en-US" sz="900" dirty="0">
                <a:latin typeface="JetBrains Mono"/>
              </a:rPr>
              <a:t>	   AI: Do you want to play again? (y/N):</a:t>
            </a:r>
          </a:p>
          <a:p>
            <a:r>
              <a:rPr lang="en-US" sz="900" dirty="0">
                <a:latin typeface="JetBrains Mono"/>
              </a:rPr>
              <a:t>	User: y</a:t>
            </a:r>
          </a:p>
          <a:p>
            <a:r>
              <a:rPr lang="en-US" sz="900" dirty="0">
                <a:latin typeface="JetBrains Mono"/>
              </a:rPr>
              <a:t>	   AI: Please input an integer:</a:t>
            </a:r>
          </a:p>
          <a:p>
            <a:r>
              <a:rPr lang="en-US" sz="900" dirty="0">
                <a:latin typeface="JetBrains Mono"/>
              </a:rPr>
              <a:t>	User: 11</a:t>
            </a:r>
          </a:p>
          <a:p>
            <a:r>
              <a:rPr lang="en-US" sz="900" dirty="0">
                <a:latin typeface="JetBrains Mono"/>
              </a:rPr>
              <a:t>	   AI: 11 is odd.</a:t>
            </a:r>
          </a:p>
          <a:p>
            <a:r>
              <a:rPr lang="en-US" sz="900" dirty="0">
                <a:latin typeface="JetBrains Mono"/>
              </a:rPr>
              <a:t>	   AI: Do you want to play again? (y/N)</a:t>
            </a:r>
          </a:p>
          <a:p>
            <a:r>
              <a:rPr lang="en-US" sz="900" dirty="0">
                <a:latin typeface="JetBrains Mono"/>
              </a:rPr>
              <a:t>	User: n</a:t>
            </a:r>
          </a:p>
          <a:p>
            <a:r>
              <a:rPr lang="en-US" sz="900" dirty="0">
                <a:latin typeface="JetBrains Mono"/>
              </a:rPr>
              <a:t>	   AI: Goodbye.</a:t>
            </a:r>
          </a:p>
        </p:txBody>
      </p:sp>
      <p:sp>
        <p:nvSpPr>
          <p:cNvPr id="13" name="ZoneTexte 12">
            <a:extLst>
              <a:ext uri="{FF2B5EF4-FFF2-40B4-BE49-F238E27FC236}">
                <a16:creationId xmlns:a16="http://schemas.microsoft.com/office/drawing/2014/main" id="{18CC0D05-9ACB-4C81-A305-ECFA94A58331}"/>
              </a:ext>
            </a:extLst>
          </p:cNvPr>
          <p:cNvSpPr txBox="1"/>
          <p:nvPr/>
        </p:nvSpPr>
        <p:spPr>
          <a:xfrm>
            <a:off x="5033213" y="3866782"/>
            <a:ext cx="4772527" cy="369332"/>
          </a:xfrm>
          <a:prstGeom prst="rect">
            <a:avLst/>
          </a:prstGeom>
          <a:noFill/>
        </p:spPr>
        <p:txBody>
          <a:bodyPr wrap="square" rtlCol="0">
            <a:spAutoFit/>
          </a:bodyPr>
          <a:lstStyle/>
          <a:p>
            <a:r>
              <a:rPr lang="en-US" sz="900" dirty="0">
                <a:latin typeface="JetBrains Mono"/>
              </a:rPr>
              <a:t>Hint: insert your </a:t>
            </a:r>
            <a:r>
              <a:rPr lang="en-US" sz="900" dirty="0">
                <a:solidFill>
                  <a:schemeClr val="accent2">
                    <a:lumMod val="75000"/>
                  </a:schemeClr>
                </a:solidFill>
                <a:latin typeface="JetBrains Mono"/>
              </a:rPr>
              <a:t>try</a:t>
            </a:r>
            <a:r>
              <a:rPr lang="en-US" sz="900" dirty="0">
                <a:latin typeface="JetBrains Mono"/>
              </a:rPr>
              <a:t>, </a:t>
            </a:r>
            <a:r>
              <a:rPr lang="en-US" sz="900" dirty="0">
                <a:solidFill>
                  <a:schemeClr val="accent2">
                    <a:lumMod val="75000"/>
                  </a:schemeClr>
                </a:solidFill>
                <a:latin typeface="JetBrains Mono"/>
              </a:rPr>
              <a:t>except</a:t>
            </a:r>
            <a:r>
              <a:rPr lang="en-US" sz="900" dirty="0">
                <a:latin typeface="JetBrains Mono"/>
              </a:rPr>
              <a:t>, </a:t>
            </a:r>
            <a:r>
              <a:rPr lang="en-US" sz="900" dirty="0">
                <a:solidFill>
                  <a:schemeClr val="accent2">
                    <a:lumMod val="75000"/>
                  </a:schemeClr>
                </a:solidFill>
                <a:latin typeface="JetBrains Mono"/>
              </a:rPr>
              <a:t>else </a:t>
            </a:r>
            <a:r>
              <a:rPr lang="en-US" sz="900" dirty="0">
                <a:latin typeface="JetBrains Mono"/>
              </a:rPr>
              <a:t>and </a:t>
            </a:r>
            <a:r>
              <a:rPr lang="en-US" sz="900" dirty="0">
                <a:solidFill>
                  <a:schemeClr val="accent2">
                    <a:lumMod val="75000"/>
                  </a:schemeClr>
                </a:solidFill>
                <a:latin typeface="JetBrains Mono"/>
              </a:rPr>
              <a:t>finally</a:t>
            </a:r>
            <a:r>
              <a:rPr lang="en-US" sz="900" dirty="0">
                <a:latin typeface="JetBrains Mono"/>
              </a:rPr>
              <a:t> key words in the appropriate places and change/add some code if you find necessary. </a:t>
            </a:r>
          </a:p>
        </p:txBody>
      </p:sp>
    </p:spTree>
    <p:extLst>
      <p:ext uri="{BB962C8B-B14F-4D97-AF65-F5344CB8AC3E}">
        <p14:creationId xmlns:p14="http://schemas.microsoft.com/office/powerpoint/2010/main" val="29012652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Solution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909872"/>
            <a:ext cx="12191999" cy="2169825"/>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1" u="none" strike="noStrike" cap="none" normalizeH="0" baseline="0" dirty="0">
                <a:ln>
                  <a:noFill/>
                </a:ln>
                <a:solidFill>
                  <a:srgbClr val="717CB4"/>
                </a:solidFill>
                <a:effectLst/>
                <a:latin typeface="JetBrains Mono"/>
              </a:rPr>
              <a:t>#Welcome back to another coding exercise solution!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#This is my solution to the coding exercise. Again, it may be slightly different from yours!</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interact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while True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try</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an integer:'</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try to turn user input into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except </a:t>
            </a:r>
            <a:r>
              <a:rPr kumimoji="0" lang="fr-FR" altLang="fr-FR" sz="900" b="0" i="1" u="none" strike="noStrike" cap="none" normalizeH="0" baseline="0" dirty="0">
                <a:ln>
                  <a:noFill/>
                </a:ln>
                <a:solidFill>
                  <a:srgbClr val="82AAFF"/>
                </a:solidFill>
                <a:effectLst/>
                <a:latin typeface="JetBrains Mono"/>
              </a:rPr>
              <a:t>ValueError</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'Please input integers only.'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a message if user didn't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else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 is {}.'</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format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user_input</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'even'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2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0 </a:t>
            </a:r>
            <a:r>
              <a:rPr kumimoji="0" lang="fr-FR" altLang="fr-FR" sz="900" b="0" i="1" u="none" strike="noStrike" cap="none" normalizeH="0" baseline="0" dirty="0">
                <a:ln>
                  <a:noFill/>
                </a:ln>
                <a:solidFill>
                  <a:srgbClr val="C792EA"/>
                </a:solidFill>
                <a:effectLst/>
                <a:latin typeface="JetBrains Mono"/>
              </a:rPr>
              <a:t>else </a:t>
            </a:r>
            <a:r>
              <a:rPr kumimoji="0" lang="fr-FR" altLang="fr-FR" sz="900" b="0" i="0" u="none" strike="noStrike" cap="none" normalizeH="0" baseline="0" dirty="0">
                <a:ln>
                  <a:noFill/>
                </a:ln>
                <a:solidFill>
                  <a:srgbClr val="C3E88D"/>
                </a:solidFill>
                <a:effectLst/>
                <a:latin typeface="JetBrains Mono"/>
              </a:rPr>
              <a:t>'odd'</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 even/odd if the user input an integer</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finally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regardless of the previous input being valid or not</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input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'Do you want to play again? (y/N):'</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ask if the user wants to play again</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if </a:t>
            </a:r>
            <a:r>
              <a:rPr kumimoji="0" lang="fr-FR" altLang="fr-FR" sz="900" b="0" i="0" u="none" strike="noStrike" cap="none" normalizeH="0" baseline="0" dirty="0">
                <a:ln>
                  <a:noFill/>
                </a:ln>
                <a:solidFill>
                  <a:srgbClr val="C3CEE3"/>
                </a:solidFill>
                <a:effectLst/>
                <a:latin typeface="JetBrains Mono"/>
              </a:rPr>
              <a:t>user_input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'y'</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quit if the user didn't input `y`</a:t>
            </a: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'Goodbye.’)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break </a:t>
            </a:r>
            <a:r>
              <a:rPr kumimoji="0" lang="fr-FR" altLang="fr-FR" sz="900" b="0" i="1" u="none" strike="noStrike" cap="none" normalizeH="0" baseline="0" dirty="0">
                <a:ln>
                  <a:noFill/>
                </a:ln>
                <a:solidFill>
                  <a:srgbClr val="717CB4"/>
                </a:solidFill>
                <a:effectLst/>
                <a:latin typeface="JetBrains Mono"/>
              </a:rPr>
              <a:t># break the while loop to quit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a:xfrm>
            <a:off x="4038599" y="6444597"/>
            <a:ext cx="4114800" cy="365125"/>
          </a:xfrm>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31365136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Leap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a:solidFill>
                  <a:schemeClr val="accent5">
                    <a:lumMod val="75000"/>
                  </a:schemeClr>
                </a:solidFill>
              </a:rPr>
              <a:t>It’s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174</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82AAFF"/>
                </a:solidFill>
                <a:effectLst/>
                <a:latin typeface="JetBrains Mono"/>
              </a:rPr>
              <a:t>dict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cle</a:t>
            </a:r>
            <a:r>
              <a:rPr kumimoji="0" lang="fr-FR" altLang="fr-FR" sz="1800" b="0" i="0" u="none" strike="noStrike" cap="none" normalizeH="0" baseline="0" dirty="0">
                <a:ln>
                  <a:noFill/>
                </a:ln>
                <a:solidFill>
                  <a:srgbClr val="C3CEE3"/>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Look Before You Leap LBYL:</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i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if not </a:t>
            </a:r>
            <a:r>
              <a:rPr kumimoji="0" lang="fr-FR" altLang="fr-FR" sz="1800" b="0" i="1" u="none" strike="noStrike" cap="none" normalizeH="0" baseline="0" dirty="0">
                <a:ln>
                  <a:noFill/>
                </a:ln>
                <a:solidFill>
                  <a:srgbClr val="82AAFF"/>
                </a:solidFill>
                <a:effectLst/>
                <a:latin typeface="JetBrains Mono"/>
              </a:rPr>
              <a:t>str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isdigit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remove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i</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totale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717CB4"/>
                </a:solidFill>
                <a:effectLst/>
                <a:latin typeface="JetBrains Mono"/>
              </a:rPr>
              <a:t># It’s Easier to Ask for Forgiveness than Permission EAFP:</a:t>
            </a:r>
            <a:br>
              <a:rPr kumimoji="0" lang="fr-FR" altLang="fr-FR" sz="1800" b="0" i="1" u="none" strike="noStrike" cap="none" normalizeH="0" baseline="0" dirty="0">
                <a:ln>
                  <a:noFill/>
                </a:ln>
                <a:solidFill>
                  <a:srgbClr val="717CB4"/>
                </a:solidFill>
                <a:effectLst/>
                <a:latin typeface="JetBrains Mono"/>
              </a:rPr>
            </a:b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liste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7</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"texte"</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4</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sum</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liste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total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0</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à essayer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qui sera exécuté en cas d'erreur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On essaye de convertir l'année en entier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annee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annee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"Erreur lors de la conversion de l'année."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resultat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numerateur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denominateur</a:t>
            </a: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NameError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n'a pas été définie."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TypeError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numerateur ou denominateur possède un type incompatible avec la division."</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1" u="none" strike="noStrike" cap="none" normalizeH="0" baseline="0" dirty="0">
                <a:ln>
                  <a:noFill/>
                </a:ln>
                <a:solidFill>
                  <a:srgbClr val="82AAFF"/>
                </a:solidFill>
                <a:effectLst/>
                <a:latin typeface="JetBrains Mono"/>
              </a:rPr>
              <a:t>ZeroDivisionError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"La variable denominateur est égale à 0."</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dirty="0"/>
              <a:t> </a:t>
            </a: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Bloc de test</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"Voici l'erreur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exception_retournee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si il n’y a pas d’erreur</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Test d'instruction(s)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0" u="none" strike="noStrike" cap="none" normalizeH="0" baseline="0" dirty="0">
                <a:ln>
                  <a:noFill/>
                </a:ln>
                <a:solidFill>
                  <a:srgbClr val="C3CEE3"/>
                </a:solidFill>
                <a:effectLst/>
                <a:latin typeface="JetBrains Mono"/>
              </a:rPr>
              <a:t>type_de_l_exception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Traitement en cas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Instruction(s) exécutée(s) qu'il y ait eu des erreurs ou non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26297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5</a:t>
            </a:r>
            <a:br>
              <a:rPr kumimoji="0" lang="fr-FR" altLang="fr-FR" sz="1400" b="0" i="0" u="none" strike="noStrike" cap="none" normalizeH="0" baseline="0" dirty="0">
                <a:ln>
                  <a:noFill/>
                </a:ln>
                <a:solidFill>
                  <a:srgbClr val="F78C6C"/>
                </a:solidFill>
                <a:effectLst/>
                <a:latin typeface="JetBrains Mono"/>
              </a:rPr>
            </a:br>
            <a:r>
              <a:rPr kumimoji="0" lang="fr-FR" altLang="fr-FR" sz="1400" b="0" i="0" u="none" strike="noStrike" cap="none" normalizeH="0" baseline="0" dirty="0">
                <a:ln>
                  <a:noFill/>
                </a:ln>
                <a:solidFill>
                  <a:srgbClr val="C3CEE3"/>
                </a:solidFill>
                <a:effectLst/>
                <a:latin typeface="JetBrains Mono"/>
              </a:rPr>
              <a:t>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3</a:t>
            </a:r>
            <a:br>
              <a:rPr kumimoji="0" lang="fr-FR" altLang="fr-FR" sz="1400" b="0" i="0" u="none" strike="noStrike" cap="none" normalizeH="0" baseline="0" dirty="0">
                <a:ln>
                  <a:noFill/>
                </a:ln>
                <a:solidFill>
                  <a:srgbClr val="F78C6C"/>
                </a:solidFill>
                <a:effectLst/>
                <a:latin typeface="JetBrains Mono"/>
              </a:rPr>
            </a:br>
            <a:br>
              <a:rPr kumimoji="0" lang="fr-FR" altLang="fr-FR" sz="1400" b="0" i="0" u="none" strike="noStrike" cap="none" normalizeH="0" baseline="0" dirty="0">
                <a:ln>
                  <a:noFill/>
                </a:ln>
                <a:solidFill>
                  <a:srgbClr val="F78C6C"/>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zero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resultat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try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resultat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b</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ZeroDivisionError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"Division par zero impossible."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TypeError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"La variable b n’est pas du bon type."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except </a:t>
            </a:r>
            <a:r>
              <a:rPr kumimoji="0" lang="fr-FR" altLang="fr-FR" sz="1400" b="0" i="1" u="none" strike="noStrike" cap="none" normalizeH="0" baseline="0" dirty="0">
                <a:ln>
                  <a:noFill/>
                </a:ln>
                <a:solidFill>
                  <a:srgbClr val="82AAFF"/>
                </a:solidFill>
                <a:effectLst/>
                <a:latin typeface="JetBrains Mono"/>
              </a:rPr>
              <a:t>NameError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permet d’afficher le type d’erreur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"Erreur:"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finally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"Fin du bloc."</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180</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33965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try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with </a:t>
            </a:r>
            <a:r>
              <a:rPr kumimoji="0" lang="fr-FR" altLang="fr-FR" sz="1200" b="0" i="1" u="none" strike="noStrike" cap="none" normalizeH="0" baseline="0" dirty="0">
                <a:ln>
                  <a:noFill/>
                </a:ln>
                <a:solidFill>
                  <a:srgbClr val="82AAFF"/>
                </a:solidFill>
                <a:effectLst/>
                <a:latin typeface="JetBrains Mono"/>
              </a:rPr>
              <a:t>open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"DataStructures.py"</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as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"File opened."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xfactor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age</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C792EA"/>
                </a:solidFill>
                <a:effectLst/>
                <a:latin typeface="JetBrains Mono"/>
              </a:rPr>
              <a:t>except </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ValueError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ZeroDivisionError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"You didn't enter a valid 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"No exceptions were thrown."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finally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file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close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"Execution continues"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The with statement"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\n</a:t>
            </a:r>
            <a:r>
              <a:rPr kumimoji="0" lang="fr-FR" altLang="fr-FR" sz="1200" b="0" i="0" u="none" strike="noStrike" cap="none" normalizeH="0" baseline="0" dirty="0">
                <a:ln>
                  <a:noFill/>
                </a:ln>
                <a:solidFill>
                  <a:srgbClr val="C3E88D"/>
                </a:solidFill>
                <a:effectLst/>
                <a:latin typeface="JetBrains Mono"/>
              </a:rPr>
              <a:t> Raising Exceptions"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def </a:t>
            </a:r>
            <a:r>
              <a:rPr kumimoji="0" lang="fr-FR" altLang="fr-FR" sz="1200" b="0" i="0" u="none" strike="noStrike" cap="none" normalizeH="0" baseline="0" dirty="0" err="1">
                <a:ln>
                  <a:noFill/>
                </a:ln>
                <a:solidFill>
                  <a:srgbClr val="82AAFF"/>
                </a:solidFill>
                <a:effectLst/>
                <a:latin typeface="JetBrains Mono"/>
              </a:rPr>
              <a:t>calculate_xfactor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F78C6C"/>
                </a:solidFill>
                <a:effectLst/>
                <a:latin typeface="JetBrains Mono"/>
              </a:rPr>
              <a:t>age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ValueError  </a:t>
            </a:r>
            <a:r>
              <a:rPr kumimoji="0" lang="fr-FR" altLang="fr-FR" sz="1200" b="0" i="1" u="none" strike="noStrike" cap="none" normalizeH="0" baseline="0" dirty="0">
                <a:ln>
                  <a:noFill/>
                </a:ln>
                <a:solidFill>
                  <a:srgbClr val="717CB4"/>
                </a:solidFill>
                <a:effectLst/>
                <a:latin typeface="JetBrains Mono"/>
              </a:rPr>
              <a:t># go to google and look for python3 built-in exception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F78C6C"/>
                </a:solidFill>
                <a:effectLst/>
                <a:latin typeface="JetBrains Mono"/>
              </a:rPr>
              <a:t>10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age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1</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0" u="none" strike="noStrike" cap="none" normalizeH="0" baseline="0" dirty="0">
                <a:ln>
                  <a:noFill/>
                </a:ln>
                <a:solidFill>
                  <a:srgbClr val="C3E88D"/>
                </a:solidFill>
                <a:effectLst/>
                <a:latin typeface="JetBrains Mono"/>
              </a:rPr>
              <a:t>"&lt;stdin&gt;"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line </a:t>
            </a:r>
            <a:r>
              <a:rPr kumimoji="0" lang="fr-FR" altLang="fr-FR" sz="1800" b="0" i="0" u="none" strike="noStrike" cap="none" normalizeH="0" baseline="0" dirty="0">
                <a:ln>
                  <a:noFill/>
                </a:ln>
                <a:solidFill>
                  <a:srgbClr val="F78C6C"/>
                </a:solidFill>
                <a:effectLst/>
                <a:latin typeface="JetBrains Mono"/>
              </a:rPr>
              <a:t>3</a:t>
            </a:r>
            <a:br>
              <a:rPr kumimoji="0" lang="fr-FR" altLang="fr-FR" sz="1800" b="0" i="0" u="none" strike="noStrike" cap="none" normalizeH="0" baseline="0" dirty="0">
                <a:ln>
                  <a:noFill/>
                </a:ln>
                <a:solidFill>
                  <a:srgbClr val="F78C6C"/>
                </a:solidFill>
                <a:effectLst/>
                <a:latin typeface="JetBrains Mono"/>
              </a:rPr>
            </a:br>
            <a:br>
              <a:rPr kumimoji="0" lang="fr-FR" altLang="fr-FR" sz="1800" b="0" i="0" u="none" strike="noStrike" cap="none" normalizeH="0" baseline="0" dirty="0">
                <a:ln>
                  <a:noFill/>
                </a:ln>
                <a:solidFill>
                  <a:srgbClr val="F78C6C"/>
                </a:solidFill>
                <a:effectLst/>
                <a:latin typeface="JetBrains Mono"/>
              </a:rPr>
            </a:br>
            <a:r>
              <a:rPr kumimoji="0" lang="fr-FR" altLang="fr-FR" sz="1800" b="0" i="0" u="none" strike="noStrike" cap="none" normalizeH="0" baseline="0" dirty="0">
                <a:ln>
                  <a:noFill/>
                </a:ln>
                <a:solidFill>
                  <a:srgbClr val="F78C6C"/>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SyntaxError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FCB6B"/>
                </a:solidFill>
                <a:effectLst/>
                <a:latin typeface="JetBrains Mono"/>
              </a:rPr>
              <a:t>invalid </a:t>
            </a:r>
            <a:r>
              <a:rPr kumimoji="0" lang="fr-FR" altLang="fr-FR" sz="1800" b="0" i="0" u="none" strike="noStrike" cap="none" normalizeH="0" baseline="0" dirty="0">
                <a:ln>
                  <a:noFill/>
                </a:ln>
                <a:solidFill>
                  <a:srgbClr val="C3CEE3"/>
                </a:solidFill>
                <a:effectLst/>
                <a:latin typeface="JetBrains Mono"/>
              </a:rPr>
              <a:t>syntax</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try</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Test d'instruction(s)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C792EA"/>
                </a:solidFill>
                <a:effectLst/>
                <a:latin typeface="JetBrains Mono"/>
              </a:rPr>
              <a:t>except </a:t>
            </a:r>
            <a:r>
              <a:rPr kumimoji="0" lang="fr-FR" altLang="fr-FR" sz="1800" b="0" i="0" u="none" strike="noStrike" cap="none" normalizeH="0" baseline="0" dirty="0">
                <a:ln>
                  <a:noFill/>
                </a:ln>
                <a:solidFill>
                  <a:srgbClr val="C3CEE3"/>
                </a:solidFill>
                <a:effectLst/>
                <a:latin typeface="JetBrains Mono"/>
              </a:rPr>
              <a:t>type_de_l_exception</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Rien ne doit se passer en cas d'erreur</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pass</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187</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err="1">
                <a:solidFill>
                  <a:schemeClr val="accent6"/>
                </a:solidFill>
                <a:highlight>
                  <a:srgbClr val="000000"/>
                </a:highlight>
              </a:rPr>
              <a:t>float</a:t>
            </a:r>
            <a:endParaRPr lang="fr-FR" sz="1600" dirty="0">
              <a:solidFill>
                <a:schemeClr val="accent6"/>
              </a:solidFill>
              <a:highlight>
                <a:srgbClr val="000000"/>
              </a:highlight>
            </a:endParaRP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err="1">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200</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20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201</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203</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208</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a:t>
            </a:r>
            <a:r>
              <a:rPr lang="en-US" dirty="0" err="1"/>
              <a:t>classe</a:t>
            </a:r>
            <a:r>
              <a:rPr lang="en-US" dirty="0"/>
              <a:t>.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a:t>
            </a:r>
            <a:r>
              <a:rPr lang="fr-FR" altLang="fr-FR" sz="1200" dirty="0" err="1">
                <a:solidFill>
                  <a:schemeClr val="bg1"/>
                </a:solidFill>
              </a:rPr>
              <a:t>float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211</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a:t>
            </a:r>
            <a:r>
              <a:rPr lang="fr-FR" sz="1400" dirty="0" err="1">
                <a:solidFill>
                  <a:schemeClr val="bg1"/>
                </a:solidFill>
              </a:rPr>
              <a:t>sys.stdout</a:t>
            </a:r>
            <a:r>
              <a:rPr lang="fr-FR" sz="1400" dirty="0">
                <a:solidFill>
                  <a:schemeClr val="bg1"/>
                </a:solidFill>
              </a:rPr>
              <a: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214</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err="1">
                <a:solidFill>
                  <a:schemeClr val="bg1"/>
                </a:solidFill>
              </a:rPr>
              <a:t>liste_des_parametres</a:t>
            </a:r>
            <a:r>
              <a:rPr lang="fr-FR" sz="1200" dirty="0">
                <a:solidFill>
                  <a:schemeClr val="bg1"/>
                </a:solidFill>
              </a:rPr>
              <a:t> = [1, 4, 9, 16, 25, 36]</a:t>
            </a:r>
          </a:p>
          <a:p>
            <a:r>
              <a:rPr lang="fr-FR" sz="1200" dirty="0">
                <a:solidFill>
                  <a:schemeClr val="bg1"/>
                </a:solidFill>
              </a:rPr>
              <a:t>print(*</a:t>
            </a:r>
            <a:r>
              <a:rPr lang="fr-FR" sz="1200" dirty="0" err="1">
                <a:solidFill>
                  <a:schemeClr val="bg1"/>
                </a:solidFill>
              </a:rPr>
              <a:t>liste_des_parametres</a:t>
            </a:r>
            <a:r>
              <a:rPr lang="fr-FR" sz="1200" dirty="0">
                <a:solidFill>
                  <a:schemeClr val="bg1"/>
                </a:solidFill>
              </a:rPr>
              <a:t>)</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Python Slices</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356637975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218</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97688226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219</a:t>
            </a:fld>
            <a:endParaRPr lang="fr-FR" dirty="0"/>
          </a:p>
        </p:txBody>
      </p:sp>
      <p:pic>
        <p:nvPicPr>
          <p:cNvPr id="6" name="Image 5">
            <a:extLst>
              <a:ext uri="{FF2B5EF4-FFF2-40B4-BE49-F238E27FC236}">
                <a16:creationId xmlns:a16="http://schemas.microsoft.com/office/drawing/2014/main" id="{58C4F381-0481-4162-A78A-10F47E3B7646}"/>
              </a:ext>
            </a:extLst>
          </p:cNvPr>
          <p:cNvPicPr>
            <a:picLocks noChangeAspect="1"/>
          </p:cNvPicPr>
          <p:nvPr/>
        </p:nvPicPr>
        <p:blipFill>
          <a:blip r:embed="rId2"/>
          <a:stretch>
            <a:fillRect/>
          </a:stretch>
        </p:blipFill>
        <p:spPr>
          <a:xfrm>
            <a:off x="2806022" y="1183238"/>
            <a:ext cx="6036420" cy="5538237"/>
          </a:xfrm>
          <a:prstGeom prst="rect">
            <a:avLst/>
          </a:prstGeom>
        </p:spPr>
      </p:pic>
      <p:sp>
        <p:nvSpPr>
          <p:cNvPr id="7" name="Titre 1">
            <a:extLst>
              <a:ext uri="{FF2B5EF4-FFF2-40B4-BE49-F238E27FC236}">
                <a16:creationId xmlns:a16="http://schemas.microsoft.com/office/drawing/2014/main" id="{3E877A01-6B2C-4137-9E09-34B7C82DA377}"/>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Python Slices 1/8</a:t>
            </a:r>
            <a:endParaRPr lang="fr-FR" sz="6000" b="1" dirty="0">
              <a:solidFill>
                <a:schemeClr val="accent5">
                  <a:lumMod val="75000"/>
                </a:schemeClr>
              </a:solidFill>
            </a:endParaRPr>
          </a:p>
        </p:txBody>
      </p:sp>
    </p:spTree>
    <p:extLst>
      <p:ext uri="{BB962C8B-B14F-4D97-AF65-F5344CB8AC3E}">
        <p14:creationId xmlns:p14="http://schemas.microsoft.com/office/powerpoint/2010/main" val="1036902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err="1">
                <a:solidFill>
                  <a:schemeClr val="accent6"/>
                </a:solidFill>
                <a:highlight>
                  <a:srgbClr val="000000"/>
                </a:highlight>
              </a:rPr>
              <a:t>float</a:t>
            </a:r>
            <a:r>
              <a:rPr lang="fr-FR" sz="1600" dirty="0">
                <a:solidFill>
                  <a:schemeClr val="accent6"/>
                </a:solidFill>
                <a:highlight>
                  <a:srgbClr val="000000"/>
                </a:highlight>
              </a:rPr>
              <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1/9</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2:</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even_squares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err="1">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9069"/>
            <a:ext cx="12192000" cy="1470016"/>
          </a:xfrm>
        </p:spPr>
        <p:txBody>
          <a:bodyPr>
            <a:normAutofit/>
          </a:bodyPr>
          <a:lstStyle/>
          <a:p>
            <a:pPr algn="ctr"/>
            <a:r>
              <a:rPr lang="en-US" sz="6000" dirty="0">
                <a:solidFill>
                  <a:schemeClr val="accent5">
                    <a:lumMod val="75000"/>
                  </a:schemeClr>
                </a:solidFill>
              </a:rPr>
              <a:t>List comprehension 2/9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222</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1:</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expression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numbers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doubled_numbers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a:t>
            </a:r>
            <a:r>
              <a:rPr lang="fr-FR" altLang="fr-FR" sz="1200" dirty="0">
                <a:solidFill>
                  <a:srgbClr val="C3CEE3"/>
                </a:solidFill>
                <a:latin typeface="JetBrains Mono"/>
              </a:rPr>
              <a:t>(</a:t>
            </a:r>
            <a:r>
              <a:rPr kumimoji="0" lang="fr-FR" altLang="fr-FR" sz="1200" b="0" i="0" u="none" strike="noStrike" cap="none" normalizeH="0" baseline="0" dirty="0">
                <a:ln>
                  <a:noFill/>
                </a:ln>
                <a:solidFill>
                  <a:srgbClr val="C3CEE3"/>
                </a:solidFill>
                <a:effectLst/>
                <a:latin typeface="JetBrains Mono"/>
              </a:rPr>
              <a:t>5)</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doubled_numbers</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double_numbers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lang="fr-FR" altLang="fr-FR" sz="1200" i="1" dirty="0">
                <a:solidFill>
                  <a:srgbClr val="717CB4"/>
                </a:solidFill>
                <a:latin typeface="JetBrains Mono"/>
              </a:rPr>
              <a:t># Or with a list 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doubled_numbers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range(5)</a:t>
            </a:r>
            <a:r>
              <a:rPr kumimoji="0" lang="fr-FR" altLang="fr-FR" sz="1200" b="0" i="0" u="none" strike="noStrike" cap="none" normalizeH="0" baseline="0" dirty="0">
                <a:ln>
                  <a:noFill/>
                </a:ln>
                <a:solidFill>
                  <a:srgbClr val="89DDFF"/>
                </a:solidFill>
                <a:effectLst/>
                <a:latin typeface="JetBrains Mono"/>
              </a:rPr>
              <a:t>]</a:t>
            </a:r>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3948723"/>
            <a:ext cx="11612843" cy="230832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4:</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vals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value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collection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condition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vals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append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expression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i="1" dirty="0">
                <a:solidFill>
                  <a:srgbClr val="717CB4"/>
                </a:solidFill>
                <a:latin typeface="JetBrains Mono"/>
              </a:rPr>
              <a:t># Or with a list comprehension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even_squares</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not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&gt;&gt;&gt; </a:t>
            </a:r>
            <a:r>
              <a:rPr kumimoji="0" lang="fr-FR" altLang="fr-FR" sz="1200" b="0" i="0" u="none" strike="noStrike" cap="none" normalizeH="0" baseline="0" dirty="0" err="1">
                <a:ln>
                  <a:noFill/>
                </a:ln>
                <a:solidFill>
                  <a:srgbClr val="C3CEE3"/>
                </a:solidFill>
                <a:effectLst/>
                <a:latin typeface="JetBrains Mono"/>
              </a:rPr>
              <a:t>even_squares</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64</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223</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3:</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friend_ages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37</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age_strings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f"My friend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years old."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age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friend_ages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age_strings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694768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85723" y="2372139"/>
            <a:ext cx="11612843" cy="1754326"/>
          </a:xfrm>
          <a:prstGeom prst="rect">
            <a:avLst/>
          </a:prstGeom>
          <a:solidFill>
            <a:schemeClr val="tx1"/>
          </a:solidFill>
        </p:spPr>
        <p:txBody>
          <a:bodyPr wrap="square" rtlCol="0">
            <a:spAutoFit/>
          </a:bodyPr>
          <a:lstStyle/>
          <a:p>
            <a:pPr eaLnBrk="0" fontAlgn="base" hangingPunct="0">
              <a:spcBef>
                <a:spcPct val="0"/>
              </a:spcBef>
              <a:spcAft>
                <a:spcPct val="0"/>
              </a:spcAft>
            </a:pPr>
            <a:r>
              <a:rPr lang="fr-FR" altLang="fr-FR" sz="1200" i="1" dirty="0">
                <a:solidFill>
                  <a:srgbClr val="717CB4"/>
                </a:solidFill>
                <a:latin typeface="JetBrains Mono"/>
              </a:rPr>
              <a:t>Example 6:</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input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"Enter your friend name: "</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"Charlie"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friends_lower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name</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friends_lower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title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 is one of your friends."</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77808"/>
            <a:ext cx="12192000" cy="1470016"/>
          </a:xfrm>
        </p:spPr>
        <p:txBody>
          <a:bodyPr>
            <a:normAutofit/>
          </a:bodyPr>
          <a:lstStyle/>
          <a:p>
            <a:pPr algn="ctr"/>
            <a:r>
              <a:rPr lang="en-US" sz="6000" dirty="0">
                <a:solidFill>
                  <a:schemeClr val="accent5">
                    <a:lumMod val="75000"/>
                  </a:schemeClr>
                </a:solidFill>
              </a:rPr>
              <a:t>List comprehension 3/9</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224</a:t>
            </a:fld>
            <a:endParaRPr lang="fr-FR" dirty="0"/>
          </a:p>
        </p:txBody>
      </p:sp>
      <p:sp>
        <p:nvSpPr>
          <p:cNvPr id="7" name="ZoneTexte 6">
            <a:extLst>
              <a:ext uri="{FF2B5EF4-FFF2-40B4-BE49-F238E27FC236}">
                <a16:creationId xmlns:a16="http://schemas.microsoft.com/office/drawing/2014/main" id="{5BFFDD03-454B-42E1-BB2F-8EC5C8DFFD1A}"/>
              </a:ext>
            </a:extLst>
          </p:cNvPr>
          <p:cNvSpPr txBox="1"/>
          <p:nvPr/>
        </p:nvSpPr>
        <p:spPr>
          <a:xfrm>
            <a:off x="85723" y="880918"/>
            <a:ext cx="11612843" cy="101566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Example 5:</a:t>
            </a:r>
            <a:endParaRPr kumimoji="0" lang="fr-FR" altLang="fr-FR" sz="1200" b="0" i="0" u="none" strike="noStrike" cap="none" normalizeH="0" baseline="0" dirty="0">
              <a:ln>
                <a:noFill/>
              </a:ln>
              <a:solidFill>
                <a:srgbClr val="C3CEE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names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lower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err="1">
                <a:ln>
                  <a:noFill/>
                </a:ln>
                <a:solidFill>
                  <a:srgbClr val="C3CEE3"/>
                </a:solidFill>
                <a:effectLst/>
                <a:latin typeface="JetBrains Mono"/>
              </a:rPr>
              <a:t>name</a:t>
            </a:r>
            <a:r>
              <a:rPr kumimoji="0" lang="fr-FR" altLang="fr-FR" sz="1200" b="0" i="0" u="none" strike="noStrike" cap="none" normalizeH="0" baseline="0" dirty="0" err="1">
                <a:ln>
                  <a:noFill/>
                </a:ln>
                <a:solidFill>
                  <a:srgbClr val="89DDFF"/>
                </a:solidFill>
                <a:effectLst/>
                <a:latin typeface="JetBrains Mono"/>
              </a:rPr>
              <a:t>.</a:t>
            </a:r>
            <a:r>
              <a:rPr kumimoji="0" lang="fr-FR" altLang="fr-FR" sz="1200" b="0" i="0" u="none" strike="noStrike" cap="none" normalizeH="0" baseline="0" dirty="0" err="1">
                <a:ln>
                  <a:noFill/>
                </a:ln>
                <a:solidFill>
                  <a:srgbClr val="82AAFF"/>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name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names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lower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857812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4/9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5/9</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a:t>
            </a:r>
            <a:r>
              <a:rPr lang="en-US" sz="1200" dirty="0" err="1">
                <a:solidFill>
                  <a:schemeClr val="bg1"/>
                </a:solidFill>
              </a:rPr>
              <a:t>liste_random</a:t>
            </a:r>
            <a:r>
              <a:rPr lang="en-US" sz="1200" dirty="0">
                <a:solidFill>
                  <a:schemeClr val="bg1"/>
                </a:solidFill>
              </a:rPr>
              <a:t> = [str(random.choice(range(2))) for _ in range(8)]</a:t>
            </a:r>
          </a:p>
          <a:p>
            <a:r>
              <a:rPr lang="en-US" sz="1200" dirty="0">
                <a:solidFill>
                  <a:schemeClr val="bg1"/>
                </a:solidFill>
              </a:rPr>
              <a:t>     </a:t>
            </a:r>
          </a:p>
          <a:p>
            <a:r>
              <a:rPr lang="en-US" sz="1200" dirty="0">
                <a:solidFill>
                  <a:schemeClr val="bg1"/>
                </a:solidFill>
              </a:rPr>
              <a:t>    print("".join(</a:t>
            </a:r>
            <a:r>
              <a:rPr lang="en-US" sz="1200" dirty="0" err="1">
                <a:solidFill>
                  <a:schemeClr val="bg1"/>
                </a:solidFill>
              </a:rPr>
              <a:t>liste_random</a:t>
            </a:r>
            <a:r>
              <a:rPr lang="en-US" sz="1200" dirty="0">
                <a:solidFill>
                  <a:schemeClr val="bg1"/>
                </a:solidFill>
              </a:rPr>
              <a:t>))</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226</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6/9</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a:t>
            </a:r>
            <a:r>
              <a:rPr lang="en-US" sz="1200" dirty="0" err="1">
                <a:solidFill>
                  <a:schemeClr val="bg1"/>
                </a:solidFill>
              </a:rPr>
              <a:t>liste_origine</a:t>
            </a:r>
            <a:r>
              <a:rPr lang="en-US" sz="1200" dirty="0">
                <a:solidFill>
                  <a:schemeClr val="bg1"/>
                </a:solidFill>
              </a:rPr>
              <a:t> = [1, 2, 3, 4, 5, 6, 7, 8, 9, 10]</a:t>
            </a:r>
          </a:p>
          <a:p>
            <a:r>
              <a:rPr lang="en-US" sz="1200" dirty="0">
                <a:solidFill>
                  <a:schemeClr val="bg1"/>
                </a:solidFill>
              </a:rPr>
              <a:t>&gt;&gt;&gt; [nb for nb in </a:t>
            </a:r>
            <a:r>
              <a:rPr lang="en-US" sz="1200" dirty="0" err="1">
                <a:solidFill>
                  <a:schemeClr val="bg1"/>
                </a:solidFill>
              </a:rPr>
              <a:t>liste_origine</a:t>
            </a:r>
            <a:r>
              <a:rPr lang="en-US" sz="1200" dirty="0">
                <a:solidFill>
                  <a:schemeClr val="bg1"/>
                </a:solidFill>
              </a:rPr>
              <a:t>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7/9</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22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8/9</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9/9</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230</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69736" y="-8209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032875"/>
            <a:ext cx="11928606" cy="5509200"/>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union of first and second,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.union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union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&amp; second</a:t>
            </a:r>
            <a:r>
              <a:rPr lang="en-US" sz="1200" dirty="0">
                <a:solidFill>
                  <a:schemeClr val="accent1">
                    <a:lumMod val="60000"/>
                    <a:lumOff val="40000"/>
                  </a:schemeClr>
                </a:solidFill>
              </a:rPr>
              <a:t>)</a:t>
            </a:r>
            <a:r>
              <a:rPr lang="en-US" sz="1200" dirty="0">
                <a:solidFill>
                  <a:schemeClr val="bg1"/>
                </a:solidFill>
              </a:rPr>
              <a:t> # intersection of first and second, 2 syntaxes are available </a:t>
            </a:r>
            <a:r>
              <a:rPr lang="en-US" sz="1200" b="1" dirty="0">
                <a:solidFill>
                  <a:schemeClr val="accent2"/>
                </a:solidFill>
              </a:rPr>
              <a:t>&amp;</a:t>
            </a:r>
            <a:r>
              <a:rPr lang="en-US" sz="1200" dirty="0">
                <a:solidFill>
                  <a:schemeClr val="bg1"/>
                </a:solidFill>
              </a:rPr>
              <a:t> or </a:t>
            </a:r>
            <a:r>
              <a:rPr lang="en-US" sz="1200" b="1" dirty="0">
                <a:solidFill>
                  <a:schemeClr val="accent2"/>
                </a:solidFill>
              </a:rPr>
              <a:t>.intersection</a:t>
            </a:r>
            <a:endParaRPr lang="en-US" sz="1200" dirty="0">
              <a:solidFill>
                <a:schemeClr val="accent2"/>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intersection</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 # soustraction de deux ensembles, 2 syntaxes are available </a:t>
            </a:r>
            <a:r>
              <a:rPr lang="en-US" sz="1200" b="1" dirty="0">
                <a:solidFill>
                  <a:schemeClr val="accent2"/>
                </a:solidFill>
              </a:rPr>
              <a:t>–</a:t>
            </a:r>
            <a:r>
              <a:rPr lang="en-US" sz="1200" dirty="0">
                <a:solidFill>
                  <a:schemeClr val="accent2"/>
                </a:solidFill>
              </a:rPr>
              <a:t> </a:t>
            </a:r>
            <a:r>
              <a:rPr lang="en-US" sz="1200" dirty="0">
                <a:solidFill>
                  <a:schemeClr val="bg1"/>
                </a:solidFill>
              </a:rPr>
              <a:t>or </a:t>
            </a:r>
            <a:r>
              <a:rPr lang="en-US" sz="1200" b="1" dirty="0">
                <a:solidFill>
                  <a:schemeClr val="accent2"/>
                </a:solidFill>
              </a:rPr>
              <a:t>.difference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 ^ second</a:t>
            </a:r>
            <a:r>
              <a:rPr lang="en-US" sz="1200" dirty="0">
                <a:solidFill>
                  <a:schemeClr val="accent1">
                    <a:lumMod val="60000"/>
                    <a:lumOff val="40000"/>
                  </a:schemeClr>
                </a:solidFill>
              </a:rPr>
              <a:t>)</a:t>
            </a:r>
            <a:r>
              <a:rPr lang="en-US" sz="1200" dirty="0">
                <a:solidFill>
                  <a:schemeClr val="bg1"/>
                </a:solidFill>
              </a:rPr>
              <a:t> # symetric difference (everything which is not in both set), 2 syntaxes are available </a:t>
            </a:r>
            <a:r>
              <a:rPr lang="en-US" sz="1200" b="1" dirty="0">
                <a:solidFill>
                  <a:schemeClr val="accent2"/>
                </a:solidFill>
              </a:rPr>
              <a:t>^</a:t>
            </a:r>
            <a:r>
              <a:rPr lang="en-US" sz="1200" dirty="0">
                <a:solidFill>
                  <a:schemeClr val="bg1"/>
                </a:solidFill>
              </a:rPr>
              <a:t> or </a:t>
            </a:r>
            <a:r>
              <a:rPr lang="en-US" sz="1200" b="1" dirty="0">
                <a:solidFill>
                  <a:schemeClr val="accent2"/>
                </a:solidFill>
              </a:rPr>
              <a:t>.symmetric_difference</a:t>
            </a:r>
          </a:p>
          <a:p>
            <a:r>
              <a:rPr lang="en-US" sz="1200" dirty="0">
                <a:solidFill>
                  <a:schemeClr val="bg1"/>
                </a:solidFill>
              </a:rPr>
              <a:t>print</a:t>
            </a:r>
            <a:r>
              <a:rPr lang="en-US" sz="1200" dirty="0">
                <a:solidFill>
                  <a:schemeClr val="accent1">
                    <a:lumMod val="60000"/>
                    <a:lumOff val="40000"/>
                  </a:schemeClr>
                </a:solidFill>
              </a:rPr>
              <a:t>(</a:t>
            </a:r>
            <a:r>
              <a:rPr lang="en-US" sz="1200" dirty="0">
                <a:solidFill>
                  <a:schemeClr val="bg1"/>
                </a:solidFill>
              </a:rPr>
              <a:t>first.</a:t>
            </a:r>
            <a:r>
              <a:rPr lang="en-US" sz="1200" b="1" dirty="0">
                <a:solidFill>
                  <a:schemeClr val="bg1"/>
                </a:solidFill>
              </a:rPr>
              <a:t>symmetric_difference</a:t>
            </a:r>
            <a:r>
              <a:rPr lang="en-US" sz="1200" dirty="0">
                <a:solidFill>
                  <a:schemeClr val="accent1">
                    <a:lumMod val="60000"/>
                    <a:lumOff val="40000"/>
                  </a:schemeClr>
                </a:solidFill>
              </a:rPr>
              <a:t>(</a:t>
            </a:r>
            <a:r>
              <a:rPr lang="en-US" sz="1200" dirty="0">
                <a:solidFill>
                  <a:schemeClr val="bg1"/>
                </a:solidFill>
              </a:rPr>
              <a:t>second</a:t>
            </a:r>
            <a:r>
              <a:rPr lang="en-US" sz="1200" dirty="0">
                <a:solidFill>
                  <a:schemeClr val="accent1">
                    <a:lumMod val="60000"/>
                    <a:lumOff val="40000"/>
                  </a:schemeClr>
                </a:solidFill>
              </a:rPr>
              <a: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600" dirty="0">
                <a:solidFill>
                  <a:schemeClr val="bg1"/>
                </a:solidFill>
              </a:rPr>
              <a:t>!!! Set doesn’t have </a:t>
            </a:r>
            <a:r>
              <a:rPr lang="en-US" sz="1600" b="1" dirty="0">
                <a:solidFill>
                  <a:schemeClr val="bg1"/>
                </a:solidFill>
              </a:rPr>
              <a:t>order</a:t>
            </a:r>
            <a:r>
              <a:rPr lang="en-US" sz="1600" dirty="0">
                <a:solidFill>
                  <a:schemeClr val="bg1"/>
                </a:solidFill>
              </a:rPr>
              <a:t>, </a:t>
            </a:r>
            <a:r>
              <a:rPr lang="en-US" sz="1600" b="1" dirty="0">
                <a:solidFill>
                  <a:schemeClr val="bg1"/>
                </a:solidFill>
              </a:rPr>
              <a:t>index </a:t>
            </a:r>
            <a:r>
              <a:rPr lang="en-US" sz="1600" dirty="0">
                <a:solidFill>
                  <a:schemeClr val="bg1"/>
                </a:solidFill>
              </a:rPr>
              <a:t>!!! It is an un-ordered collection of unique items we cannot have duplicates</a:t>
            </a:r>
            <a:endParaRPr lang="en-US" sz="16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235</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236</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237</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238</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72488"/>
            <a:ext cx="942899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highlight>
                  <a:srgbClr val="FF00FF"/>
                </a:highlight>
              </a:rPr>
              <a:t>Les () délimitent les tuples, les [] délimitent les listes et les accolades {} délimitent les dictionnaires ou les set.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241</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a:t>
            </a:r>
            <a:r>
              <a:rPr lang="fr-FR" sz="1200" dirty="0">
                <a:solidFill>
                  <a:schemeClr val="accent5">
                    <a:lumMod val="40000"/>
                    <a:lumOff val="60000"/>
                  </a:schemeClr>
                </a:solidFill>
              </a:rPr>
              <a:t>= {</a:t>
            </a:r>
            <a:r>
              <a:rPr lang="fr-FR" sz="1200" dirty="0">
                <a:solidFill>
                  <a:schemeClr val="accent6"/>
                </a:solidFill>
              </a:rPr>
              <a:t>"pommes"</a:t>
            </a:r>
            <a:r>
              <a:rPr lang="fr-FR" sz="1200" dirty="0">
                <a:solidFill>
                  <a:schemeClr val="accent5">
                    <a:lumMod val="40000"/>
                    <a:lumOff val="60000"/>
                  </a:schemeClr>
                </a:solidFill>
              </a:rPr>
              <a:t>:</a:t>
            </a:r>
            <a:r>
              <a:rPr lang="fr-FR" sz="1200" dirty="0">
                <a:solidFill>
                  <a:schemeClr val="accent2"/>
                </a:solidFill>
              </a:rPr>
              <a:t>21</a:t>
            </a:r>
            <a:r>
              <a:rPr lang="fr-FR" sz="1200" dirty="0">
                <a:solidFill>
                  <a:schemeClr val="bg1"/>
                </a:solidFill>
              </a:rPr>
              <a:t>, </a:t>
            </a:r>
            <a:r>
              <a:rPr lang="fr-FR" sz="1200" dirty="0">
                <a:solidFill>
                  <a:schemeClr val="accent6"/>
                </a:solidFill>
              </a:rPr>
              <a:t>"melons"</a:t>
            </a:r>
            <a:r>
              <a:rPr lang="fr-FR" sz="1200" dirty="0">
                <a:solidFill>
                  <a:schemeClr val="accent5">
                    <a:lumMod val="40000"/>
                    <a:lumOff val="60000"/>
                  </a:schemeClr>
                </a:solidFill>
              </a:rPr>
              <a:t>:</a:t>
            </a:r>
            <a:r>
              <a:rPr lang="fr-FR" sz="1200" dirty="0">
                <a:solidFill>
                  <a:schemeClr val="accent2"/>
                </a:solidFill>
              </a:rPr>
              <a:t>3</a:t>
            </a:r>
            <a:r>
              <a:rPr lang="fr-FR" sz="1200" dirty="0">
                <a:solidFill>
                  <a:schemeClr val="bg1"/>
                </a:solidFill>
              </a:rPr>
              <a:t>, </a:t>
            </a:r>
            <a:r>
              <a:rPr lang="fr-FR" sz="1200" dirty="0">
                <a:solidFill>
                  <a:schemeClr val="accent6"/>
                </a:solidFill>
              </a:rPr>
              <a:t>"poires"</a:t>
            </a:r>
            <a:r>
              <a:rPr lang="fr-FR" sz="1200" dirty="0">
                <a:solidFill>
                  <a:schemeClr val="accent5">
                    <a:lumMod val="40000"/>
                    <a:lumOff val="60000"/>
                  </a:schemeClr>
                </a:solidFill>
              </a:rPr>
              <a:t>:</a:t>
            </a:r>
            <a:r>
              <a:rPr lang="fr-FR" sz="1200" dirty="0">
                <a:solidFill>
                  <a:schemeClr val="accent2"/>
                </a:solidFill>
              </a:rPr>
              <a:t>31</a:t>
            </a:r>
            <a:r>
              <a:rPr lang="fr-FR" sz="1200" dirty="0">
                <a:solidFill>
                  <a:schemeClr val="accent5">
                    <a:lumMod val="40000"/>
                    <a:lumOff val="60000"/>
                  </a:schemeClr>
                </a:solidFill>
              </a:rPr>
              <a:t>}</a:t>
            </a:r>
          </a:p>
          <a:p>
            <a:r>
              <a:rPr lang="fr-FR" sz="1200" dirty="0">
                <a:solidFill>
                  <a:srgbClr val="7030A0"/>
                </a:solidFill>
              </a:rPr>
              <a:t>for</a:t>
            </a:r>
            <a:r>
              <a:rPr lang="fr-FR" sz="1200" dirty="0">
                <a:solidFill>
                  <a:schemeClr val="bg1"/>
                </a:solidFill>
              </a:rPr>
              <a:t> cle, valeur </a:t>
            </a:r>
            <a:r>
              <a:rPr lang="fr-FR" sz="1200" dirty="0">
                <a:solidFill>
                  <a:srgbClr val="7030A0"/>
                </a:solidFill>
              </a:rPr>
              <a:t>in</a:t>
            </a:r>
            <a:r>
              <a:rPr lang="fr-FR" sz="1200" dirty="0">
                <a:solidFill>
                  <a:schemeClr val="bg1"/>
                </a:solidFill>
              </a:rPr>
              <a:t> fruits.</a:t>
            </a:r>
            <a:r>
              <a:rPr lang="fr-FR" sz="1200" dirty="0">
                <a:solidFill>
                  <a:schemeClr val="accent5"/>
                </a:solidFill>
              </a:rPr>
              <a:t>items</a:t>
            </a:r>
            <a:r>
              <a:rPr lang="fr-FR" sz="1200" dirty="0">
                <a:solidFill>
                  <a:schemeClr val="accent5">
                    <a:lumMod val="40000"/>
                    <a:lumOff val="60000"/>
                  </a:schemeClr>
                </a:solidFill>
              </a:rPr>
              <a:t>()</a:t>
            </a:r>
            <a:r>
              <a:rPr lang="fr-FR" sz="1200" dirty="0">
                <a:solidFill>
                  <a:schemeClr val="bg1"/>
                </a:solidFill>
              </a:rPr>
              <a:t>:</a:t>
            </a:r>
          </a:p>
          <a:p>
            <a:r>
              <a:rPr lang="fr-FR" sz="1200" dirty="0">
                <a:solidFill>
                  <a:schemeClr val="bg1"/>
                </a:solidFill>
              </a:rPr>
              <a:t>...     </a:t>
            </a:r>
            <a:r>
              <a:rPr lang="fr-FR" sz="1200" dirty="0">
                <a:solidFill>
                  <a:schemeClr val="accent5"/>
                </a:solidFill>
              </a:rPr>
              <a:t>print(</a:t>
            </a:r>
            <a:r>
              <a:rPr lang="fr-FR" sz="1200" dirty="0">
                <a:solidFill>
                  <a:schemeClr val="accent6"/>
                </a:solidFill>
              </a:rPr>
              <a:t>"La clé {} contient la valeur {}."</a:t>
            </a:r>
            <a:r>
              <a:rPr lang="fr-FR" sz="1200" dirty="0">
                <a:solidFill>
                  <a:schemeClr val="accent5"/>
                </a:solidFill>
              </a:rPr>
              <a:t>.format(</a:t>
            </a:r>
            <a:r>
              <a:rPr lang="fr-FR" sz="1200" dirty="0">
                <a:solidFill>
                  <a:schemeClr val="bg1"/>
                </a:solidFill>
              </a:rPr>
              <a:t>cle, valeur</a:t>
            </a:r>
            <a:r>
              <a:rPr lang="fr-FR" sz="1200" dirty="0">
                <a:solidFill>
                  <a:schemeClr val="accent5"/>
                </a:solidFill>
              </a:rPr>
              <a:t>))</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1938992"/>
          </a:xfrm>
          <a:prstGeom prst="rect">
            <a:avLst/>
          </a:prstGeom>
          <a:solidFill>
            <a:schemeClr val="tx1"/>
          </a:solidFill>
        </p:spPr>
        <p:txBody>
          <a:bodyPr wrap="square" rtlCol="0">
            <a:spAutoFit/>
          </a:bodyPr>
          <a:lstStyle/>
          <a:p>
            <a:r>
              <a:rPr lang="fr-FR" sz="1200" dirty="0">
                <a:solidFill>
                  <a:srgbClr val="7030A0"/>
                </a:solidFill>
              </a:rPr>
              <a:t>def</a:t>
            </a:r>
            <a:r>
              <a:rPr lang="fr-FR" sz="1200" dirty="0">
                <a:solidFill>
                  <a:schemeClr val="bg1"/>
                </a:solidFill>
              </a:rPr>
              <a:t> </a:t>
            </a:r>
            <a:r>
              <a:rPr lang="fr-FR" sz="1200" dirty="0">
                <a:solidFill>
                  <a:schemeClr val="accent5"/>
                </a:solidFill>
              </a:rPr>
              <a:t>fonction_inconnue(</a:t>
            </a:r>
            <a:r>
              <a:rPr lang="fr-FR" sz="1200" dirty="0">
                <a:solidFill>
                  <a:schemeClr val="bg1"/>
                </a:solidFill>
              </a:rPr>
              <a:t>**</a:t>
            </a:r>
            <a:r>
              <a:rPr lang="fr-FR" sz="1200" dirty="0" err="1">
                <a:solidFill>
                  <a:schemeClr val="bg1"/>
                </a:solidFill>
              </a:rPr>
              <a:t>parametres_nommes</a:t>
            </a:r>
            <a:r>
              <a:rPr lang="fr-FR" sz="1200" dirty="0">
                <a:solidFill>
                  <a:schemeClr val="accent5"/>
                </a:solidFill>
              </a:rPr>
              <a:t>)</a:t>
            </a:r>
            <a:r>
              <a:rPr lang="fr-FR" sz="1200" dirty="0">
                <a:solidFill>
                  <a:schemeClr val="bg1"/>
                </a:solidFill>
              </a:rPr>
              <a:t>:</a:t>
            </a:r>
          </a:p>
          <a:p>
            <a:r>
              <a:rPr lang="fr-FR" sz="1200" dirty="0">
                <a:solidFill>
                  <a:schemeClr val="bg1"/>
                </a:solidFill>
              </a:rPr>
              <a:t>     </a:t>
            </a:r>
            <a:r>
              <a:rPr lang="fr-FR" sz="1200" dirty="0">
                <a:solidFill>
                  <a:schemeClr val="accent6"/>
                </a:solidFill>
              </a:rPr>
              <a:t>"""Fonction permettant de voir comment récupérer les paramètres nommés</a:t>
            </a:r>
          </a:p>
          <a:p>
            <a:r>
              <a:rPr lang="fr-FR" sz="1200" dirty="0">
                <a:solidFill>
                  <a:schemeClr val="accent6"/>
                </a:solidFill>
              </a:rPr>
              <a:t>     dans un dictionnaire"""     </a:t>
            </a:r>
          </a:p>
          <a:p>
            <a:r>
              <a:rPr lang="fr-FR" sz="1200" dirty="0">
                <a:solidFill>
                  <a:schemeClr val="bg1"/>
                </a:solidFill>
              </a:rPr>
              <a:t>    </a:t>
            </a:r>
            <a:r>
              <a:rPr lang="fr-FR" sz="1200" dirty="0">
                <a:solidFill>
                  <a:schemeClr val="accent5"/>
                </a:solidFill>
              </a:rPr>
              <a:t>print(</a:t>
            </a:r>
            <a:r>
              <a:rPr lang="fr-FR" sz="1200" dirty="0">
                <a:solidFill>
                  <a:schemeClr val="accent6"/>
                </a:solidFill>
              </a:rPr>
              <a:t>"J'ai reçu en paramètres nommés : {}."</a:t>
            </a:r>
            <a:r>
              <a:rPr lang="fr-FR" sz="1200" dirty="0">
                <a:solidFill>
                  <a:schemeClr val="accent5"/>
                </a:solidFill>
              </a:rPr>
              <a:t>.format(</a:t>
            </a:r>
            <a:r>
              <a:rPr lang="fr-FR" sz="1200" dirty="0" err="1">
                <a:solidFill>
                  <a:schemeClr val="bg1"/>
                </a:solidFill>
              </a:rPr>
              <a:t>parametres_nommes</a:t>
            </a:r>
            <a:r>
              <a:rPr lang="fr-FR" sz="1200" dirty="0">
                <a:solidFill>
                  <a:schemeClr val="accent5"/>
                </a:solidFill>
              </a:rPr>
              <a:t>))</a:t>
            </a:r>
          </a:p>
          <a:p>
            <a:endParaRPr lang="fr-FR" sz="1200" dirty="0">
              <a:solidFill>
                <a:schemeClr val="accent5"/>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bg1"/>
                </a:solidFill>
              </a:rPr>
              <a:t> # Aucun paramètre</a:t>
            </a:r>
          </a:p>
          <a:p>
            <a:r>
              <a:rPr lang="fr-FR" sz="1200" dirty="0">
                <a:solidFill>
                  <a:schemeClr val="bg1"/>
                </a:solidFill>
              </a:rPr>
              <a:t>&gt;&gt;&gt; J'ai reçu en paramètres nommés : {}</a:t>
            </a:r>
          </a:p>
          <a:p>
            <a:endParaRPr lang="fr-FR" sz="1200" dirty="0">
              <a:solidFill>
                <a:schemeClr val="bg1"/>
              </a:solidFill>
            </a:endParaRPr>
          </a:p>
          <a:p>
            <a:r>
              <a:rPr lang="fr-FR" sz="1200" dirty="0" err="1">
                <a:solidFill>
                  <a:schemeClr val="accent5"/>
                </a:solidFill>
              </a:rPr>
              <a:t>fonction_inconnue</a:t>
            </a:r>
            <a:r>
              <a:rPr lang="fr-FR" sz="1200" dirty="0">
                <a:solidFill>
                  <a:schemeClr val="accent5"/>
                </a:solidFill>
              </a:rPr>
              <a:t>(</a:t>
            </a:r>
            <a:r>
              <a:rPr lang="fr-FR" sz="1200" dirty="0">
                <a:solidFill>
                  <a:schemeClr val="accent2"/>
                </a:solidFill>
              </a:rPr>
              <a:t>p</a:t>
            </a:r>
            <a:r>
              <a:rPr lang="fr-FR" sz="1200" dirty="0">
                <a:solidFill>
                  <a:schemeClr val="accent5"/>
                </a:solidFill>
              </a:rPr>
              <a:t>=</a:t>
            </a:r>
            <a:r>
              <a:rPr lang="fr-FR" sz="1200" dirty="0">
                <a:solidFill>
                  <a:schemeClr val="accent2"/>
                </a:solidFill>
              </a:rPr>
              <a:t>4</a:t>
            </a:r>
            <a:r>
              <a:rPr lang="fr-FR" sz="1200" dirty="0">
                <a:solidFill>
                  <a:schemeClr val="accent5"/>
                </a:solidFill>
              </a:rPr>
              <a:t>,</a:t>
            </a:r>
            <a:r>
              <a:rPr lang="fr-FR" sz="1200" dirty="0">
                <a:solidFill>
                  <a:schemeClr val="bg1"/>
                </a:solidFill>
              </a:rPr>
              <a:t> </a:t>
            </a:r>
            <a:r>
              <a:rPr lang="fr-FR" sz="1200" dirty="0">
                <a:solidFill>
                  <a:schemeClr val="accent2"/>
                </a:solidFill>
              </a:rPr>
              <a:t>j</a:t>
            </a:r>
            <a:r>
              <a:rPr lang="fr-FR" sz="1200" dirty="0">
                <a:solidFill>
                  <a:schemeClr val="accent5"/>
                </a:solidFill>
              </a:rPr>
              <a:t>=</a:t>
            </a:r>
            <a:r>
              <a:rPr lang="fr-FR" sz="1200" dirty="0">
                <a:solidFill>
                  <a:schemeClr val="accent2"/>
                </a:solidFill>
              </a:rPr>
              <a:t>8</a:t>
            </a:r>
            <a:r>
              <a:rPr lang="fr-FR" sz="1200" dirty="0">
                <a:solidFill>
                  <a:schemeClr val="accent5"/>
                </a:solidFill>
              </a:rPr>
              <a:t>)</a:t>
            </a:r>
          </a:p>
          <a:p>
            <a:r>
              <a:rPr lang="fr-FR" sz="1200" dirty="0">
                <a:solidFill>
                  <a:schemeClr val="bg1"/>
                </a:solidFill>
              </a:rPr>
              <a:t>&gt;&gt;&gt; 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249</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a:t>
            </a:r>
            <a:r>
              <a:rPr lang="fr-FR" sz="1600" dirty="0" err="1"/>
              <a:t>parametres_nommes</a:t>
            </a:r>
            <a:r>
              <a:rPr lang="fr-FR" sz="1600" dirty="0"/>
              <a:t>): </a:t>
            </a:r>
          </a:p>
          <a:p>
            <a:pPr marL="180000" lvl="0" indent="-180000" eaLnBrk="0" fontAlgn="base" hangingPunct="0">
              <a:spcBef>
                <a:spcPct val="0"/>
              </a:spcBef>
              <a:spcAft>
                <a:spcPct val="0"/>
              </a:spcAft>
            </a:pPr>
            <a:r>
              <a:rPr lang="fr-FR" sz="1600" dirty="0"/>
              <a:t>(les paramètres nommés se retrouvent dans le dictionnaire </a:t>
            </a:r>
            <a:r>
              <a:rPr lang="fr-FR" sz="1600" dirty="0" err="1"/>
              <a:t>parametres_nommes</a:t>
            </a:r>
            <a:r>
              <a:rPr lang="fr-FR" sz="1600" dirty="0"/>
              <a:t>).</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a:noFill/>
        </p:spPr>
        <p:txBody>
          <a:bodyPr>
            <a:noAutofit/>
          </a:bodyPr>
          <a:lstStyle/>
          <a:p>
            <a:pPr lvl="0" algn="ctr" fontAlgn="base">
              <a:spcAft>
                <a:spcPct val="0"/>
              </a:spcAft>
            </a:pPr>
            <a:r>
              <a:rPr lang="fr-FR" altLang="fr-FR" sz="9600" b="1" dirty="0">
                <a:solidFill>
                  <a:schemeClr val="accent5">
                    <a:lumMod val="75000"/>
                  </a:schemeClr>
                </a:solidFill>
              </a:rPr>
              <a:t>Comprehension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17336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255</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0"/>
            <a:ext cx="10515600" cy="1325563"/>
          </a:xfrm>
        </p:spPr>
        <p:txBody>
          <a:bodyPr>
            <a:normAutofit/>
          </a:bodyPr>
          <a:lstStyle/>
          <a:p>
            <a:r>
              <a:rPr lang="en-US" dirty="0">
                <a:solidFill>
                  <a:schemeClr val="bg1"/>
                </a:solidFill>
              </a:rPr>
              <a:t>List Comprehension</a:t>
            </a:r>
            <a:br>
              <a:rPr lang="en-US" dirty="0">
                <a:solidFill>
                  <a:schemeClr val="bg1"/>
                </a:solidFill>
              </a:rPr>
            </a:br>
            <a:r>
              <a:rPr lang="en-US" sz="1200" dirty="0">
                <a:solidFill>
                  <a:schemeClr val="bg1"/>
                </a:solidFill>
                <a:hlinkClick r:id="rId2"/>
              </a:rPr>
              <a:t>https://teclado.com/30-days-of-python/python-30-day-15-comprehensions</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17606" y="1312159"/>
            <a:ext cx="11928606" cy="517064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doubled_numbers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doubled_numbers</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List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numbers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4</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list(range(5)) is better</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doubled_numbers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num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[num * 2 for num in range(5)] would be even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doubled_numbers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You can add anything to the new list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friend_ages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age_strings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f"My friend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years old."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friend_ages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age_strings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This </a:t>
            </a:r>
            <a:r>
              <a:rPr kumimoji="0" lang="fr-FR" altLang="fr-FR" sz="1000" b="0" i="1" u="none" strike="noStrike" cap="none" normalizeH="0" baseline="0" dirty="0" err="1">
                <a:ln>
                  <a:noFill/>
                </a:ln>
                <a:solidFill>
                  <a:srgbClr val="717CB4"/>
                </a:solidFill>
                <a:effectLst/>
                <a:latin typeface="JetBrains Mono"/>
              </a:rPr>
              <a:t>includes</a:t>
            </a:r>
            <a:r>
              <a:rPr kumimoji="0" lang="fr-FR" altLang="fr-FR" sz="1000" b="0" i="1" u="none" strike="noStrike" cap="none" normalizeH="0" baseline="0" dirty="0">
                <a:ln>
                  <a:noFill/>
                </a:ln>
                <a:solidFill>
                  <a:srgbClr val="717CB4"/>
                </a:solidFill>
                <a:effectLst/>
                <a:latin typeface="JetBrains Mono"/>
              </a:rPr>
              <a:t> things like –</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names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names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That is </a:t>
            </a:r>
            <a:r>
              <a:rPr kumimoji="0" lang="fr-FR" altLang="fr-FR" sz="1000" b="0" i="1" u="none" strike="noStrike" cap="none" normalizeH="0" baseline="0" dirty="0" err="1">
                <a:ln>
                  <a:noFill/>
                </a:ln>
                <a:solidFill>
                  <a:srgbClr val="717CB4"/>
                </a:solidFill>
                <a:effectLst/>
                <a:latin typeface="JetBrains Mono"/>
              </a:rPr>
              <a:t>particularly</a:t>
            </a:r>
            <a:r>
              <a:rPr kumimoji="0" lang="fr-FR" altLang="fr-FR" sz="1000" b="0" i="1" u="none" strike="noStrike" cap="none" normalizeH="0" baseline="0" dirty="0">
                <a:ln>
                  <a:noFill/>
                </a:ln>
                <a:solidFill>
                  <a:srgbClr val="717CB4"/>
                </a:solidFill>
                <a:effectLst/>
                <a:latin typeface="JetBrains Mono"/>
              </a:rPr>
              <a:t> useful for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By </a:t>
            </a:r>
            <a:r>
              <a:rPr kumimoji="0" lang="fr-FR" altLang="fr-FR" sz="1000" b="0" i="1" u="none" strike="noStrike" cap="none" normalizeH="0" baseline="0" dirty="0" err="1">
                <a:ln>
                  <a:noFill/>
                </a:ln>
                <a:solidFill>
                  <a:srgbClr val="717CB4"/>
                </a:solidFill>
                <a:effectLst/>
                <a:latin typeface="JetBrains Mono"/>
              </a:rPr>
              <a:t>turning</a:t>
            </a:r>
            <a:r>
              <a:rPr kumimoji="0" lang="fr-FR" altLang="fr-FR" sz="1000" b="0" i="1" u="none" strike="noStrike" cap="none" normalizeH="0" baseline="0" dirty="0">
                <a:ln>
                  <a:noFill/>
                </a:ln>
                <a:solidFill>
                  <a:srgbClr val="717CB4"/>
                </a:solidFill>
                <a:effectLst/>
                <a:latin typeface="JetBrains Mono"/>
              </a:rPr>
              <a:t> everything to </a:t>
            </a:r>
            <a:r>
              <a:rPr kumimoji="0" lang="fr-FR" altLang="fr-FR" sz="1000" b="0" i="1" u="none" strike="noStrike" cap="none" normalizeH="0" baseline="0" dirty="0" err="1">
                <a:ln>
                  <a:noFill/>
                </a:ln>
                <a:solidFill>
                  <a:srgbClr val="717CB4"/>
                </a:solidFill>
                <a:effectLst/>
                <a:latin typeface="JetBrains Mono"/>
              </a:rPr>
              <a:t>lowercase</a:t>
            </a:r>
            <a:r>
              <a:rPr kumimoji="0" lang="fr-FR" altLang="fr-FR" sz="1000" b="0" i="1" u="none" strike="noStrike" cap="none" normalizeH="0" baseline="0" dirty="0">
                <a:ln>
                  <a:noFill/>
                </a:ln>
                <a:solidFill>
                  <a:srgbClr val="717CB4"/>
                </a:solidFill>
                <a:effectLst/>
                <a:latin typeface="JetBrains Mono"/>
              </a:rPr>
              <a:t>, it's </a:t>
            </a:r>
            <a:r>
              <a:rPr kumimoji="0" lang="fr-FR" altLang="fr-FR" sz="1000" b="0" i="1" u="none" strike="noStrike" cap="none" normalizeH="0" baseline="0" dirty="0" err="1">
                <a:ln>
                  <a:noFill/>
                </a:ln>
                <a:solidFill>
                  <a:srgbClr val="717CB4"/>
                </a:solidFill>
                <a:effectLst/>
                <a:latin typeface="JetBrains Mono"/>
              </a:rPr>
              <a:t>less</a:t>
            </a:r>
            <a:r>
              <a:rPr kumimoji="0" lang="fr-FR" altLang="fr-FR" sz="1000" b="0" i="1" u="none" strike="noStrike" cap="none" normalizeH="0" baseline="0" dirty="0">
                <a:ln>
                  <a:noFill/>
                </a:ln>
                <a:solidFill>
                  <a:srgbClr val="717CB4"/>
                </a:solidFill>
                <a:effectLst/>
                <a:latin typeface="JetBrains Mono"/>
              </a:rPr>
              <a:t> likely we'll miss a match.</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your friend name: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f"I</a:t>
            </a:r>
            <a:r>
              <a:rPr kumimoji="0" lang="fr-FR" altLang="fr-FR" sz="1000" b="0" i="0" u="none" strike="noStrike" cap="none" normalizeH="0" baseline="0" dirty="0">
                <a:ln>
                  <a:noFill/>
                </a:ln>
                <a:solidFill>
                  <a:srgbClr val="C3E88D"/>
                </a:solidFill>
                <a:effectLst/>
                <a:latin typeface="JetBrains Mono"/>
              </a:rPr>
              <a:t> know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D056E141-E718-4AF1-9C68-8141DF81EF0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671390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256</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325563"/>
          </a:xfrm>
        </p:spPr>
        <p:txBody>
          <a:bodyPr>
            <a:normAutofit/>
          </a:bodyPr>
          <a:lstStyle/>
          <a:p>
            <a:r>
              <a:rPr lang="en-US" dirty="0">
                <a:solidFill>
                  <a:schemeClr val="bg1"/>
                </a:solidFill>
              </a:rPr>
              <a:t>Comprehension with conditional</a:t>
            </a:r>
            <a:br>
              <a:rPr lang="en-US" dirty="0">
                <a:solidFill>
                  <a:schemeClr val="bg1"/>
                </a:solidFill>
              </a:rPr>
            </a:br>
            <a:r>
              <a:rPr lang="en-US" sz="1200" dirty="0">
                <a:solidFill>
                  <a:schemeClr val="bg1"/>
                </a:solidFill>
                <a:hlinkClick r:id="rId2"/>
              </a:rPr>
              <a:t>https://teclado.com/30-days-of-python/python-30-day-20-map-filter</a:t>
            </a: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103124" y="2116871"/>
            <a:ext cx="11928606" cy="332398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err="1">
                <a:ln>
                  <a:noFill/>
                </a:ln>
                <a:solidFill>
                  <a:srgbClr val="C3CEE3"/>
                </a:solidFill>
                <a:effectLst/>
                <a:latin typeface="JetBrains Mono"/>
              </a:rPr>
              <a:t>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22</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odds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ages</a:t>
            </a: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2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with strings –</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 </a:t>
            </a:r>
            <a:r>
              <a:rPr kumimoji="0" lang="fr-FR" altLang="fr-FR" sz="1000" b="0" i="1" u="none" strike="noStrike" cap="none" normalizeH="0" baseline="0" dirty="0" err="1">
                <a:ln>
                  <a:noFill/>
                </a:ln>
                <a:solidFill>
                  <a:srgbClr val="717CB4"/>
                </a:solidFill>
                <a:effectLst/>
                <a:latin typeface="JetBrains Mono"/>
              </a:rPr>
              <a:t>nested</a:t>
            </a:r>
            <a:r>
              <a:rPr kumimoji="0" lang="fr-FR" altLang="fr-FR" sz="1000" b="0" i="1" u="none" strike="noStrike" cap="none" normalizeH="0" baseline="0" dirty="0">
                <a:ln>
                  <a:noFill/>
                </a:ln>
                <a:solidFill>
                  <a:srgbClr val="717CB4"/>
                </a:solidFill>
                <a:effectLst/>
                <a:latin typeface="JetBrains Mono"/>
              </a:rPr>
              <a:t> list </a:t>
            </a:r>
            <a:r>
              <a:rPr kumimoji="0" lang="fr-FR" altLang="fr-FR" sz="1000" b="0" i="1" u="none" strike="noStrike" cap="none" normalizeH="0" baseline="0" dirty="0" err="1">
                <a:ln>
                  <a:noFill/>
                </a:ln>
                <a:solidFill>
                  <a:srgbClr val="717CB4"/>
                </a:solidFill>
                <a:effectLst/>
                <a:latin typeface="JetBrains Mono"/>
              </a:rPr>
              <a:t>comprehensions</a:t>
            </a:r>
            <a:r>
              <a:rPr kumimoji="0" lang="fr-FR" altLang="fr-FR" sz="1000" b="0" i="1" u="none" strike="noStrike" cap="none" normalizeH="0" baseline="0" dirty="0">
                <a:ln>
                  <a:noFill/>
                </a:ln>
                <a:solidFill>
                  <a:srgbClr val="717CB4"/>
                </a:solidFill>
                <a:effectLst/>
                <a:latin typeface="JetBrains Mono"/>
              </a:rPr>
              <a:t> --# Don't do this, because it's </a:t>
            </a:r>
            <a:r>
              <a:rPr kumimoji="0" lang="fr-FR" altLang="fr-FR" sz="1000" b="0" i="1" u="none" strike="noStrike" cap="none" normalizeH="0" baseline="0" dirty="0" err="1">
                <a:ln>
                  <a:noFill/>
                </a:ln>
                <a:solidFill>
                  <a:srgbClr val="717CB4"/>
                </a:solidFill>
                <a:effectLst/>
                <a:latin typeface="JetBrains Mono"/>
              </a:rPr>
              <a:t>almost</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completely</a:t>
            </a: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unreadable</a:t>
            </a: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err="1">
                <a:ln>
                  <a:noFill/>
                </a:ln>
                <a:solidFill>
                  <a:srgbClr val="717CB4"/>
                </a:solidFill>
                <a:effectLst/>
                <a:latin typeface="JetBrains Mono"/>
              </a:rPr>
              <a:t>Splitting</a:t>
            </a:r>
            <a:r>
              <a:rPr kumimoji="0" lang="fr-FR" altLang="fr-FR" sz="1000" b="0" i="1" u="none" strike="noStrike" cap="none" normalizeH="0" baseline="0" dirty="0">
                <a:ln>
                  <a:noFill/>
                </a:ln>
                <a:solidFill>
                  <a:srgbClr val="717CB4"/>
                </a:solidFill>
                <a:effectLst/>
                <a:latin typeface="JetBrains Mono"/>
              </a:rPr>
              <a:t> things out into variables is better.</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present_friends</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err="1">
                <a:ln>
                  <a:noFill/>
                </a:ln>
                <a:solidFill>
                  <a:srgbClr val="C3CEE3"/>
                </a:solidFill>
                <a:effectLst/>
                <a:latin typeface="JetBrains Mono"/>
              </a:rPr>
              <a:t>name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f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80AE557-BE7C-4942-83CB-6EB5483BA92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830012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tx1">
                  <a:lumMod val="95000"/>
                  <a:lumOff val="5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257</a:t>
            </a:fld>
            <a:endParaRPr lang="fr-FR" dirty="0"/>
          </a:p>
        </p:txBody>
      </p:sp>
      <p:sp>
        <p:nvSpPr>
          <p:cNvPr id="9" name="Titre 8">
            <a:extLst>
              <a:ext uri="{FF2B5EF4-FFF2-40B4-BE49-F238E27FC236}">
                <a16:creationId xmlns:a16="http://schemas.microsoft.com/office/drawing/2014/main" id="{8B45C834-ED51-4192-B8A4-BAA5D3FD5013}"/>
              </a:ext>
            </a:extLst>
          </p:cNvPr>
          <p:cNvSpPr>
            <a:spLocks noGrp="1"/>
          </p:cNvSpPr>
          <p:nvPr>
            <p:ph type="title"/>
          </p:nvPr>
        </p:nvSpPr>
        <p:spPr>
          <a:xfrm>
            <a:off x="809627" y="136525"/>
            <a:ext cx="10515600" cy="1280617"/>
          </a:xfrm>
        </p:spPr>
        <p:txBody>
          <a:bodyPr>
            <a:normAutofit/>
          </a:bodyPr>
          <a:lstStyle/>
          <a:p>
            <a:r>
              <a:rPr lang="en-US" dirty="0">
                <a:solidFill>
                  <a:schemeClr val="bg1"/>
                </a:solidFill>
              </a:rPr>
              <a:t>Set a dictionary comprehension</a:t>
            </a:r>
            <a:br>
              <a:rPr lang="en-US" dirty="0">
                <a:solidFill>
                  <a:schemeClr val="bg1"/>
                </a:solidFill>
              </a:rPr>
            </a:br>
            <a:endParaRPr lang="fr-FR" sz="1200" dirty="0">
              <a:solidFill>
                <a:schemeClr val="bg1"/>
              </a:solidFill>
            </a:endParaRPr>
          </a:p>
        </p:txBody>
      </p:sp>
      <p:sp>
        <p:nvSpPr>
          <p:cNvPr id="12" name="ZoneTexte 11">
            <a:extLst>
              <a:ext uri="{FF2B5EF4-FFF2-40B4-BE49-F238E27FC236}">
                <a16:creationId xmlns:a16="http://schemas.microsoft.com/office/drawing/2014/main" id="{77EFA4E9-A5E5-4CD7-BE0E-849B92635B5A}"/>
              </a:ext>
            </a:extLst>
          </p:cNvPr>
          <p:cNvSpPr txBox="1"/>
          <p:nvPr/>
        </p:nvSpPr>
        <p:spPr>
          <a:xfrm>
            <a:off x="92365" y="1858605"/>
            <a:ext cx="11928606" cy="486287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a:solidFill>
                  <a:srgbClr val="89DDFF"/>
                </a:solidFill>
                <a:latin typeface="JetBrains Mono"/>
              </a:rPr>
              <a:t>Exemple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"ruth"</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"Charlie"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"michael"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guests_lower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lower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guests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friends_lower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present_friends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friends_lower </a:t>
            </a:r>
            <a:r>
              <a:rPr kumimoji="0" lang="fr-FR" altLang="fr-FR" sz="1000" b="0" i="0" u="none" strike="noStrike" cap="none" normalizeH="0" baseline="0" dirty="0">
                <a:ln>
                  <a:noFill/>
                </a:ln>
                <a:solidFill>
                  <a:srgbClr val="89DDFF"/>
                </a:solidFill>
                <a:effectLst/>
                <a:latin typeface="JetBrains Mono"/>
              </a:rPr>
              <a:t>&amp; </a:t>
            </a:r>
            <a:r>
              <a:rPr kumimoji="0" lang="fr-FR" altLang="fr-FR" sz="1000" b="0" i="0" u="none" strike="noStrike" cap="none" normalizeH="0" baseline="0" dirty="0">
                <a:ln>
                  <a:noFill/>
                </a:ln>
                <a:solidFill>
                  <a:srgbClr val="C3CEE3"/>
                </a:solidFill>
                <a:effectLst/>
                <a:latin typeface="JetBrains Mono"/>
              </a:rPr>
              <a:t>guests_lower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present_friends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89DDFF"/>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9DDFF"/>
                </a:solidFill>
                <a:effectLst/>
                <a:latin typeface="JetBrains Mono"/>
              </a:rPr>
              <a:t>Example 2:</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Transforming data for easier consumption and processing is a very common task.</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Working with homogeneous data is really nice, but often you can't (e.g. when working with user input!).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Dictionary comprehension –</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Works just like set comprehension, but you need to do key-value pairs.</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"Jen"</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"Anne"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time_since_seen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7</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long_timers </a:t>
            </a:r>
            <a:r>
              <a:rPr kumimoji="0" lang="fr-FR" altLang="fr-FR" sz="1000" b="0" i="0" u="none" strike="noStrike" cap="none" normalizeH="0" baseline="0" dirty="0">
                <a:ln>
                  <a:noFill/>
                </a:ln>
                <a:solidFill>
                  <a:srgbClr val="89DDFF"/>
                </a:solidFill>
                <a:effectLst/>
                <a:latin typeface="JetBrains Mono"/>
              </a:rPr>
              <a:t>= {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range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time_since_seen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a:t>
            </a:r>
            <a:r>
              <a:rPr kumimoji="0" lang="fr-FR" altLang="fr-FR" sz="1000" b="0" i="0" u="none" strike="noStrike" cap="none" normalizeH="0" baseline="0" dirty="0">
                <a:ln>
                  <a:noFill/>
                </a:ln>
                <a:solidFill>
                  <a:srgbClr val="89DDFF"/>
                </a:solidFill>
                <a:effectLst/>
                <a:latin typeface="JetBrains Mono"/>
              </a:rPr>
              <a:t>] &gt; </a:t>
            </a:r>
            <a:r>
              <a:rPr kumimoji="0" lang="fr-FR" altLang="fr-FR" sz="1000" b="0" i="0" u="none" strike="noStrike" cap="none" normalizeH="0" baseline="0" dirty="0">
                <a:ln>
                  <a:noFill/>
                </a:ln>
                <a:solidFill>
                  <a:srgbClr val="F78C6C"/>
                </a:solidFill>
                <a:effectLst/>
                <a:latin typeface="JetBrains Mono"/>
              </a:rPr>
              <a:t>5</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long_timers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7312E697-5290-4E08-9C00-E7B080076DB7}"/>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29179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Advance built-in functions in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r>
              <a:rPr lang="fr-FR" altLang="fr-FR" sz="1200" dirty="0">
                <a:solidFill>
                  <a:schemeClr val="accent5">
                    <a:lumMod val="75000"/>
                  </a:schemeClr>
                </a:solidFill>
                <a:hlinkClick r:id="rId2"/>
              </a:rPr>
              <a:t>https://www.teclado.com/30-days-of-python/python-30-day-22-iterators</a:t>
            </a:r>
            <a:br>
              <a:rPr lang="fr-FR" altLang="fr-FR" sz="1200" dirty="0">
                <a:solidFill>
                  <a:schemeClr val="accent5">
                    <a:lumMod val="75000"/>
                  </a:schemeClr>
                </a:solidFill>
              </a:rPr>
            </a:br>
            <a:r>
              <a:rPr lang="fr-FR" altLang="fr-FR" sz="1200" dirty="0">
                <a:solidFill>
                  <a:schemeClr val="accent5">
                    <a:lumMod val="75000"/>
                  </a:schemeClr>
                </a:solidFill>
                <a:hlinkClick r:id="rId3"/>
              </a:rPr>
              <a:t>https://www.teclado.com/30-days-of-python/python-30-day-23-generators-yield</a:t>
            </a: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A generator in python is a special function that remembre the state it’s in, in between executions so you can run the function multiple times and it would remembre what it did the last time you ran it. Let’s have a look to an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rPr>
              <a:t>Imagine you wish to build a list of 100 numbers: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ZoneTexte 10">
            <a:extLst>
              <a:ext uri="{FF2B5EF4-FFF2-40B4-BE49-F238E27FC236}">
                <a16:creationId xmlns:a16="http://schemas.microsoft.com/office/drawing/2014/main" id="{420389BF-18DF-4810-831D-CC9CF077BC6F}"/>
              </a:ext>
            </a:extLst>
          </p:cNvPr>
          <p:cNvSpPr txBox="1"/>
          <p:nvPr/>
        </p:nvSpPr>
        <p:spPr>
          <a:xfrm>
            <a:off x="209554" y="2018455"/>
            <a:ext cx="11719414" cy="170816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 </a:t>
            </a:r>
            <a:r>
              <a:rPr kumimoji="0" lang="fr-FR" altLang="fr-FR" sz="1050" b="0" i="0" u="none" strike="noStrike" cap="none" normalizeH="0" baseline="0" dirty="0">
                <a:ln>
                  <a:noFill/>
                </a:ln>
                <a:solidFill>
                  <a:srgbClr val="89DDFF"/>
                </a:solidFill>
                <a:effectLst/>
                <a:latin typeface="JetBrains Mono"/>
              </a:rPr>
              <a:t>= []</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lang="fr-FR" altLang="fr-FR" sz="1050" dirty="0">
                <a:solidFill>
                  <a:srgbClr val="C3CEE3"/>
                </a:solidFill>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i</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nums</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lang="fr-FR" altLang="fr-FR" sz="1050" dirty="0">
                <a:solidFill>
                  <a:srgbClr val="82AAFF"/>
                </a:solidFill>
                <a:latin typeface="JetBrains Mono"/>
              </a:rPr>
              <a:t>p</a:t>
            </a:r>
            <a:r>
              <a:rPr kumimoji="0" lang="fr-FR" altLang="fr-FR" sz="1050" b="0" i="0" u="none" strike="noStrike" cap="none" normalizeH="0" baseline="0" dirty="0">
                <a:ln>
                  <a:noFill/>
                </a:ln>
                <a:solidFill>
                  <a:srgbClr val="82AAFF"/>
                </a:solidFill>
                <a:effectLst/>
                <a:latin typeface="JetBrains Mono"/>
              </a:rPr>
              <a:t>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C6181C6C-3BEF-4ACF-B08A-A7BB56BF5783}"/>
              </a:ext>
            </a:extLst>
          </p:cNvPr>
          <p:cNvSpPr txBox="1"/>
          <p:nvPr/>
        </p:nvSpPr>
        <p:spPr>
          <a:xfrm>
            <a:off x="103125" y="3702147"/>
            <a:ext cx="1192860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prstClr val="black"/>
                </a:solidFill>
                <a:effectLst/>
                <a:uLnTx/>
                <a:uFillTx/>
                <a:latin typeface="Calibri" panose="020F0502020204030204"/>
                <a:ea typeface="+mn-ea"/>
                <a:cs typeface="+mn-cs"/>
              </a:rPr>
              <a:t>The problem with the code above is that you’ll store your 100 numbers in memory. So, even if 100 number is not a lot it will become a problem if you start working on million or billion numbers. But more importantly you don’t need the 100 numbers at once, you only need them 1 by 1. So the code above is very inefficient. So let’s rewrite this code in more efficient way:</a:t>
            </a:r>
          </a:p>
        </p:txBody>
      </p:sp>
      <p:sp>
        <p:nvSpPr>
          <p:cNvPr id="15" name="ZoneTexte 14">
            <a:extLst>
              <a:ext uri="{FF2B5EF4-FFF2-40B4-BE49-F238E27FC236}">
                <a16:creationId xmlns:a16="http://schemas.microsoft.com/office/drawing/2014/main" id="{6D655FD6-5849-41A4-A317-2D754892C256}"/>
              </a:ext>
            </a:extLst>
          </p:cNvPr>
          <p:cNvSpPr txBox="1"/>
          <p:nvPr/>
        </p:nvSpPr>
        <p:spPr>
          <a:xfrm>
            <a:off x="209554" y="4654920"/>
            <a:ext cx="11719414" cy="18697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0" u="none" strike="noStrike" cap="none" normalizeH="0" baseline="0" dirty="0">
                <a:ln>
                  <a:noFill/>
                </a:ln>
                <a:solidFill>
                  <a:srgbClr val="89DDFF"/>
                </a:solidFill>
                <a:effectLst/>
                <a:latin typeface="JetBrains Mono"/>
              </a:rPr>
              <a:t>&lt; </a:t>
            </a:r>
            <a:r>
              <a:rPr kumimoji="0" lang="fr-FR" altLang="fr-FR" sz="1050" b="0" i="0" u="none" strike="noStrike" cap="none" normalizeH="0" baseline="0" dirty="0">
                <a:ln>
                  <a:noFill/>
                </a:ln>
                <a:solidFill>
                  <a:srgbClr val="F78C6C"/>
                </a:solidFill>
                <a:effectLst/>
                <a:latin typeface="JetBrains Mono"/>
              </a:rPr>
              <a:t>100</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yield </a:t>
            </a:r>
            <a:r>
              <a:rPr kumimoji="0" lang="fr-FR" altLang="fr-FR" sz="1050" b="0" i="0" u="none" strike="noStrike" cap="none" normalizeH="0" baseline="0" dirty="0">
                <a:ln>
                  <a:noFill/>
                </a:ln>
                <a:solidFill>
                  <a:srgbClr val="C3CEE3"/>
                </a:solidFill>
                <a:effectLst/>
                <a:latin typeface="JetBrains Mono"/>
              </a:rPr>
              <a:t>i</a:t>
            </a: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i</a:t>
            </a:r>
            <a:r>
              <a:rPr kumimoji="0" lang="fr-FR" altLang="fr-FR" sz="1050" b="0" i="0" u="none" strike="noStrike" cap="none" normalizeH="0" baseline="0" dirty="0">
                <a:ln>
                  <a:noFill/>
                </a:ln>
                <a:solidFill>
                  <a:srgbClr val="C3CEE3"/>
                </a:solidFill>
                <a:effectLst/>
                <a:latin typeface="JetBrains Mono"/>
              </a:rPr>
              <a: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C3CEE3"/>
                </a:solidFill>
                <a:effectLst/>
                <a:latin typeface="JetBrains Mono"/>
              </a:rPr>
              <a:t>g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hundred_numbers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82AAFF"/>
                </a:solidFill>
                <a:effectLst/>
                <a:latin typeface="JetBrains Mono"/>
              </a:rPr>
              <a:t>next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g</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697090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creation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209554" y="2126610"/>
            <a:ext cx="119286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It is really, important to remember in generators, they remember where they were, when you create one that’s it from the moment you start using it and the moment your start calling next on it, it remembers where it is, and you can’t go backwards.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14644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332" y="-200902"/>
            <a:ext cx="12192000" cy="1325563"/>
          </a:xfrm>
        </p:spPr>
        <p:txBody>
          <a:bodyPr>
            <a:normAutofit/>
          </a:bodyPr>
          <a:lstStyle/>
          <a:p>
            <a:pPr lvl="0" algn="ctr" fontAlgn="base">
              <a:spcAft>
                <a:spcPct val="0"/>
              </a:spcAft>
            </a:pPr>
            <a:r>
              <a:rPr lang="en-US" altLang="fr-FR" sz="6000" dirty="0">
                <a:solidFill>
                  <a:schemeClr val="accent5">
                    <a:lumMod val="75000"/>
                  </a:schemeClr>
                </a:solidFill>
              </a:rPr>
              <a:t>Generator exercise</a:t>
            </a:r>
            <a:br>
              <a:rPr lang="fr-FR" altLang="fr-FR" sz="6000" dirty="0">
                <a:solidFill>
                  <a:schemeClr val="accent5">
                    <a:lumMod val="75000"/>
                  </a:schemeClr>
                </a:solidFill>
              </a:rPr>
            </a:br>
            <a:endParaRPr lang="fr-FR" altLang="fr-FR" sz="12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marR="0" lvl="0" indent="-1800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BE25DA8B-DBBF-41D0-BCC9-58A07FD2FE34}"/>
              </a:ext>
            </a:extLst>
          </p:cNvPr>
          <p:cNvSpPr txBox="1"/>
          <p:nvPr/>
        </p:nvSpPr>
        <p:spPr>
          <a:xfrm>
            <a:off x="92365" y="1124661"/>
            <a:ext cx="11928606" cy="1708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Recall the code in an earlier lecture </a:t>
            </a:r>
            <a:r>
              <a:rPr lang="en-US" sz="1050" b="1" dirty="0">
                <a:solidFill>
                  <a:prstClr val="black"/>
                </a:solidFill>
                <a:latin typeface="Calibri" panose="020F0502020204030204"/>
              </a:rPr>
              <a:t>Two loop key words + finding prime numbers</a:t>
            </a:r>
            <a:r>
              <a:rPr lang="en-US" sz="1050" dirty="0">
                <a:solidFill>
                  <a:prstClr val="black"/>
                </a:solidFill>
                <a:latin typeface="Calibri" panose="020F0502020204030204"/>
              </a:rPr>
              <a:t>, where we learned how to find prime numbers: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f</a:t>
            </a: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or n in range(2, 2</a:t>
            </a:r>
            <a:r>
              <a:rPr lang="en-US" sz="1050" dirty="0">
                <a:solidFill>
                  <a:prstClr val="black"/>
                </a:solidFill>
                <a:latin typeface="Calibri" panose="020F0502020204030204"/>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for x in range(2, n</a:t>
            </a:r>
            <a:r>
              <a:rPr lang="en-US" sz="1050" dirty="0">
                <a:solidFill>
                  <a:prstClr val="black"/>
                </a:solidFill>
                <a:latin typeface="Calibri" panose="020F0502020204030204"/>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if n % 2 ==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print(‘{} equals {} * {}.’.format(n, x, 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         print(‘{} is a prime number.’.format(n)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We used some nested for loops as well as </a:t>
            </a:r>
            <a:r>
              <a:rPr lang="en-US" sz="1050" b="1" dirty="0">
                <a:solidFill>
                  <a:prstClr val="black"/>
                </a:solidFill>
                <a:latin typeface="Calibri" panose="020F0502020204030204"/>
              </a:rPr>
              <a:t>for – else</a:t>
            </a:r>
            <a:r>
              <a:rPr lang="en-US" sz="1050" dirty="0">
                <a:solidFill>
                  <a:prstClr val="black"/>
                </a:solidFill>
                <a:latin typeface="Calibri" panose="020F0502020204030204"/>
              </a:rPr>
              <a:t> statement to determine primality of a number in a certain range (from 2 to 20 in the above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dirty="0">
                <a:ln>
                  <a:noFill/>
                </a:ln>
                <a:solidFill>
                  <a:prstClr val="black"/>
                </a:solidFill>
                <a:effectLst/>
                <a:uLnTx/>
                <a:uFillTx/>
                <a:latin typeface="Calibri" panose="020F0502020204030204"/>
                <a:ea typeface="+mn-ea"/>
                <a:cs typeface="+mn-cs"/>
              </a:rPr>
              <a:t>In this exercise, we ask you to define a generator fu</a:t>
            </a:r>
            <a:r>
              <a:rPr lang="en-US" sz="1050" dirty="0">
                <a:solidFill>
                  <a:prstClr val="black"/>
                </a:solidFill>
                <a:latin typeface="Calibri" panose="020F0502020204030204"/>
              </a:rPr>
              <a:t>nction which take bound as input and generates prime numbers up to, but not including, the bound parameter.</a:t>
            </a:r>
            <a:endParaRPr kumimoji="0" lang="en-US" sz="180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ZoneTexte 14">
            <a:extLst>
              <a:ext uri="{FF2B5EF4-FFF2-40B4-BE49-F238E27FC236}">
                <a16:creationId xmlns:a16="http://schemas.microsoft.com/office/drawing/2014/main" id="{6D655FD6-5849-41A4-A317-2D754892C256}"/>
              </a:ext>
            </a:extLst>
          </p:cNvPr>
          <p:cNvSpPr txBox="1"/>
          <p:nvPr/>
        </p:nvSpPr>
        <p:spPr>
          <a:xfrm>
            <a:off x="196961" y="3428999"/>
            <a:ext cx="11719414" cy="17620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def </a:t>
            </a:r>
            <a:r>
              <a:rPr kumimoji="0" lang="fr-FR" altLang="fr-FR" sz="1400" b="0" i="0" u="none" strike="noStrike" cap="none" normalizeH="0" baseline="0" dirty="0">
                <a:ln>
                  <a:noFill/>
                </a:ln>
                <a:solidFill>
                  <a:srgbClr val="82AAFF"/>
                </a:solidFill>
                <a:effectLst/>
                <a:latin typeface="JetBrains Mono"/>
              </a:rPr>
              <a:t>prime_generator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bound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n starts from 2 to bound</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check if there is a number x (1&lt;x&lt;n) that can divide 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as long as we can find any such x, then n is not prime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if no such x is found after exhausting all 1&lt;x&lt;n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yield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717CB4"/>
                </a:solidFill>
                <a:effectLst/>
                <a:latin typeface="JetBrains Mono"/>
              </a:rPr>
              <a:t># generate this prime</a:t>
            </a:r>
            <a:endParaRPr kumimoji="0" lang="fr-FR" altLang="fr-F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0852131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“gen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120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a:t>
            </a:r>
            <a:r>
              <a:rPr kumimoji="0" lang="fr-FR" altLang="fr-FR" sz="1200" b="0" i="1" u="none" strike="noStrike" cap="none" normalizeH="0" baseline="0" dirty="0">
                <a:ln>
                  <a:noFill/>
                </a:ln>
                <a:solidFill>
                  <a:srgbClr val="82AAFF"/>
                </a:solidFill>
                <a:effectLst/>
                <a:latin typeface="JetBrains Mono"/>
              </a:rPr>
              <a:t>list </a:t>
            </a:r>
            <a:r>
              <a:rPr kumimoji="0" lang="fr-FR" altLang="fr-FR" sz="1200" b="0" i="0" u="none" strike="noStrike" cap="none" normalizeH="0" baseline="0" dirty="0">
                <a:ln>
                  <a:noFill/>
                </a:ln>
                <a:solidFill>
                  <a:srgbClr val="C3CEE3"/>
                </a:solidFill>
                <a:effectLst/>
                <a:latin typeface="JetBrains Mono"/>
              </a:rPr>
              <a:t>comprehension</a:t>
            </a:r>
            <a:br>
              <a:rPr kumimoji="0" lang="fr-FR" altLang="fr-FR" sz="1200" b="0" i="0" u="none" strike="noStrike" cap="none" normalizeH="0" baseline="0" dirty="0">
                <a:ln>
                  <a:noFill/>
                </a:ln>
                <a:solidFill>
                  <a:srgbClr val="C3CEE3"/>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getsizeof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F78C6C"/>
                </a:solidFill>
                <a:effectLst/>
                <a:latin typeface="JetBrains Mono"/>
              </a:rPr>
              <a:t>824464</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from </a:t>
            </a:r>
            <a:r>
              <a:rPr kumimoji="0" lang="fr-FR" altLang="fr-FR" sz="1200" b="0" i="0" u="none" strike="noStrike" cap="none" normalizeH="0" baseline="0" dirty="0">
                <a:ln>
                  <a:noFill/>
                </a:ln>
                <a:solidFill>
                  <a:srgbClr val="C3CEE3"/>
                </a:solidFill>
                <a:effectLst/>
                <a:latin typeface="JetBrains Mono"/>
              </a:rPr>
              <a:t>sys </a:t>
            </a:r>
            <a:r>
              <a:rPr kumimoji="0" lang="fr-FR" altLang="fr-FR" sz="1200" b="0" i="1" u="none" strike="noStrike" cap="none" normalizeH="0" baseline="0" dirty="0">
                <a:ln>
                  <a:noFill/>
                </a:ln>
                <a:solidFill>
                  <a:srgbClr val="C792EA"/>
                </a:solidFill>
                <a:effectLst/>
                <a:latin typeface="JetBrains Mono"/>
              </a:rPr>
              <a:t>import </a:t>
            </a:r>
            <a:r>
              <a:rPr kumimoji="0" lang="fr-FR" altLang="fr-FR" sz="1200" b="0" i="0" u="none" strike="noStrike" cap="none" normalizeH="0" baseline="0" dirty="0">
                <a:ln>
                  <a:noFill/>
                </a:ln>
                <a:solidFill>
                  <a:srgbClr val="C3CEE3"/>
                </a:solidFill>
                <a:effectLst/>
                <a:latin typeface="JetBrains Mono"/>
              </a:rPr>
              <a:t>getsizeof</a:t>
            </a:r>
            <a:br>
              <a:rPr kumimoji="0" lang="fr-FR" altLang="fr-FR" sz="1200" b="0" i="0" u="none" strike="noStrike" cap="none" normalizeH="0" baseline="0" dirty="0">
                <a:ln>
                  <a:noFill/>
                </a:ln>
                <a:solidFill>
                  <a:srgbClr val="C3CEE3"/>
                </a:solidFill>
                <a:effectLst/>
                <a:latin typeface="JetBrains Mono"/>
              </a:rPr>
            </a:b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values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100000</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-&gt; this </a:t>
            </a:r>
            <a:r>
              <a:rPr kumimoji="0" lang="fr-FR" altLang="fr-FR" sz="1200" b="0" i="1" u="none" strike="noStrike" cap="none" normalizeH="0" baseline="0" dirty="0">
                <a:ln>
                  <a:noFill/>
                </a:ln>
                <a:solidFill>
                  <a:srgbClr val="C792EA"/>
                </a:solidFill>
                <a:effectLst/>
                <a:latin typeface="JetBrains Mono"/>
              </a:rPr>
              <a:t>is </a:t>
            </a:r>
            <a:r>
              <a:rPr kumimoji="0" lang="fr-FR" altLang="fr-FR" sz="1200" b="0" i="0" u="none" strike="noStrike" cap="none" normalizeH="0" baseline="0" dirty="0">
                <a:ln>
                  <a:noFill/>
                </a:ln>
                <a:solidFill>
                  <a:srgbClr val="C3CEE3"/>
                </a:solidFill>
                <a:effectLst/>
                <a:latin typeface="JetBrains Mono"/>
              </a:rPr>
              <a:t>a generator expression</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values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&gt;&gt; </a:t>
            </a:r>
            <a:r>
              <a:rPr kumimoji="0" lang="fr-FR" altLang="fr-FR" sz="1200" b="0" i="0" u="none" strike="noStrike" cap="none" normalizeH="0" baseline="0" dirty="0">
                <a:ln>
                  <a:noFill/>
                </a:ln>
                <a:solidFill>
                  <a:srgbClr val="C3CEE3"/>
                </a:solidFill>
                <a:effectLst/>
                <a:latin typeface="JetBrains Mono"/>
              </a:rPr>
              <a:t>TypeError</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object </a:t>
            </a:r>
            <a:r>
              <a:rPr kumimoji="0" lang="fr-FR" altLang="fr-FR" sz="1200" b="0" i="0" u="none" strike="noStrike" cap="none" normalizeH="0" baseline="0" dirty="0">
                <a:ln>
                  <a:noFill/>
                </a:ln>
                <a:solidFill>
                  <a:srgbClr val="C3CEE3"/>
                </a:solidFill>
                <a:effectLst/>
                <a:latin typeface="JetBrains Mono"/>
              </a:rPr>
              <a:t>of </a:t>
            </a:r>
            <a:r>
              <a:rPr kumimoji="0" lang="fr-FR" altLang="fr-FR" sz="1200" b="0" i="1" u="none" strike="noStrike" cap="none" normalizeH="0" baseline="0" dirty="0">
                <a:ln>
                  <a:noFill/>
                </a:ln>
                <a:solidFill>
                  <a:srgbClr val="82AAFF"/>
                </a:solidFill>
                <a:effectLst/>
                <a:latin typeface="JetBrains Mono"/>
              </a:rPr>
              <a:t>type </a:t>
            </a:r>
            <a:r>
              <a:rPr kumimoji="0" lang="fr-FR" altLang="fr-FR" sz="1200" b="0" i="0" u="none" strike="noStrike" cap="none" normalizeH="0" baseline="0" dirty="0">
                <a:ln>
                  <a:noFill/>
                </a:ln>
                <a:solidFill>
                  <a:srgbClr val="C3E88D"/>
                </a:solidFill>
                <a:effectLst/>
                <a:latin typeface="JetBrains Mono"/>
              </a:rPr>
              <a:t>'generator' </a:t>
            </a:r>
            <a:r>
              <a:rPr kumimoji="0" lang="fr-FR" altLang="fr-FR" sz="1200" b="0" i="0" u="none" strike="noStrike" cap="none" normalizeH="0" baseline="0" dirty="0">
                <a:ln>
                  <a:noFill/>
                </a:ln>
                <a:solidFill>
                  <a:srgbClr val="C3CEE3"/>
                </a:solidFill>
                <a:effectLst/>
                <a:latin typeface="JetBrains Mono"/>
              </a:rPr>
              <a:t>has no </a:t>
            </a:r>
            <a:r>
              <a:rPr kumimoji="0" lang="fr-FR" altLang="fr-FR" sz="1200" b="0" i="1" u="none" strike="noStrike" cap="none" normalizeH="0" baseline="0" dirty="0">
                <a:ln>
                  <a:noFill/>
                </a:ln>
                <a:solidFill>
                  <a:srgbClr val="82AAFF"/>
                </a:solidFill>
                <a:effectLst/>
                <a:latin typeface="JetBrains Mono"/>
              </a:rPr>
              <a:t>len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1201377"/>
            <a:ext cx="11928606" cy="323165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current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number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current</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else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it says python we have reached the end of generator (100)</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my_gen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FirstHundredGenerator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my_gen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158593468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classe and iterator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60269" y="2856334"/>
            <a:ext cx="11928606"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class </a:t>
            </a:r>
            <a:r>
              <a:rPr kumimoji="0" lang="fr-FR" altLang="fr-FR" sz="1200" b="0" i="0" u="none" strike="noStrike" cap="none" normalizeH="0" baseline="0" dirty="0">
                <a:ln>
                  <a:noFill/>
                </a:ln>
                <a:solidFill>
                  <a:srgbClr val="FFCB6B"/>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__init__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stop</a:t>
            </a: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br>
              <a:rPr kumimoji="0" lang="fr-FR" altLang="fr-FR" sz="1200" b="0" i="0" u="none" strike="noStrike" cap="none" normalizeH="0" baseline="0" dirty="0">
                <a:ln>
                  <a:noFill/>
                </a:ln>
                <a:solidFill>
                  <a:srgbClr val="F78C6C"/>
                </a:solidFill>
                <a:effectLst/>
                <a:latin typeface="JetBrains Mono"/>
              </a:rPr>
            </a:br>
            <a:br>
              <a:rPr kumimoji="0" lang="fr-FR" altLang="fr-FR" sz="1200" b="0" i="0" u="none" strike="noStrike" cap="none" normalizeH="0" baseline="0" dirty="0">
                <a:ln>
                  <a:noFill/>
                </a:ln>
                <a:solidFill>
                  <a:srgbClr val="F78C6C"/>
                </a:solidFill>
                <a:effectLst/>
                <a:latin typeface="JetBrains Mono"/>
              </a:rPr>
            </a:br>
            <a:r>
              <a:rPr kumimoji="0" lang="fr-FR" altLang="fr-FR" sz="1200" b="0" i="0" u="none" strike="noStrike" cap="none" normalizeH="0" baseline="0" dirty="0">
                <a:ln>
                  <a:noFill/>
                </a:ln>
                <a:solidFill>
                  <a:srgbClr val="F78C6C"/>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def </a:t>
            </a:r>
            <a:r>
              <a:rPr kumimoji="0" lang="fr-FR" altLang="fr-FR" sz="1200" b="0" i="1" u="none" strike="noStrike" cap="none" normalizeH="0" baseline="0" dirty="0">
                <a:ln>
                  <a:noFill/>
                </a:ln>
                <a:solidFill>
                  <a:srgbClr val="82AAFF"/>
                </a:solidFill>
                <a:effectLst/>
                <a:latin typeface="JetBrains Mono"/>
              </a:rPr>
              <a:t>__next__</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stop</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always search from current start (inclusive) to stop (exclusive)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range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x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not prime</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break</a:t>
            </a:r>
            <a:br>
              <a:rPr kumimoji="0" lang="fr-FR" altLang="fr-FR" sz="1200" b="0" i="1" u="none" strike="noStrike" cap="none" normalizeH="0" baseline="0" dirty="0">
                <a:ln>
                  <a:noFill/>
                </a:ln>
                <a:solidFill>
                  <a:srgbClr val="C792EA"/>
                </a:solidFill>
                <a:effectLst/>
                <a:latin typeface="JetBrains Mono"/>
              </a:rPr>
            </a:br>
            <a:r>
              <a:rPr kumimoji="0" lang="fr-FR" altLang="fr-FR" sz="1200" b="0" i="1" u="none" strike="noStrike" cap="none" normalizeH="0" baseline="0" dirty="0">
                <a:ln>
                  <a:noFill/>
                </a:ln>
                <a:solidFill>
                  <a:srgbClr val="C792EA"/>
                </a:solidFill>
                <a:effectLst/>
                <a:latin typeface="JetBrains Mono"/>
              </a:rPr>
              <a:t>            else</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n is prime, because we've gone through the entire loop without having a non-prime situation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FF5370"/>
                </a:solidFill>
                <a:effectLst/>
                <a:latin typeface="JetBrains Mono"/>
              </a:rPr>
              <a:t>self</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start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next time we need to start from n + 1, otherwise we will be trapped on n</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return </a:t>
            </a:r>
            <a:r>
              <a:rPr kumimoji="0" lang="fr-FR" altLang="fr-FR" sz="1200" b="0" i="0" u="none" strike="noStrike" cap="none" normalizeH="0" baseline="0" dirty="0">
                <a:ln>
                  <a:noFill/>
                </a:ln>
                <a:solidFill>
                  <a:srgbClr val="C3CEE3"/>
                </a:solidFill>
                <a:effectLst/>
                <a:latin typeface="JetBrains Mono"/>
              </a:rPr>
              <a:t>n  </a:t>
            </a:r>
            <a:r>
              <a:rPr kumimoji="0" lang="fr-FR" altLang="fr-FR" sz="1200" b="0" i="1" u="none" strike="noStrike" cap="none" normalizeH="0" baseline="0" dirty="0">
                <a:ln>
                  <a:noFill/>
                </a:ln>
                <a:solidFill>
                  <a:srgbClr val="717CB4"/>
                </a:solidFill>
                <a:effectLst/>
                <a:latin typeface="JetBrains Mono"/>
              </a:rPr>
              <a:t># return n for this round</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raise </a:t>
            </a:r>
            <a:r>
              <a:rPr kumimoji="0" lang="fr-FR" altLang="fr-FR" sz="1200" b="0" i="1" u="none" strike="noStrike" cap="none" normalizeH="0" baseline="0" dirty="0">
                <a:ln>
                  <a:noFill/>
                </a:ln>
                <a:solidFill>
                  <a:srgbClr val="82AAFF"/>
                </a:solidFill>
                <a:effectLst/>
                <a:latin typeface="JetBrains Mono"/>
              </a:rPr>
              <a:t>StopIteration</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this is what tells Python we've reached the end of the generator</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prime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82AAFF"/>
                </a:solidFill>
                <a:effectLst/>
                <a:latin typeface="JetBrains Mono"/>
              </a:rPr>
              <a:t>PrimeGenerator</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next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prime</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264</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397876" y="911157"/>
            <a:ext cx="8376745" cy="1869743"/>
          </a:xfrm>
          <a:prstGeom prst="rect">
            <a:avLst/>
          </a:prstGeom>
          <a:noFill/>
        </p:spPr>
        <p:txBody>
          <a:bodyPr wrap="square" rtlCol="0">
            <a:spAutoFit/>
          </a:bodyPr>
          <a:lstStyle/>
          <a:p>
            <a:r>
              <a:rPr lang="en-US" sz="1050" dirty="0"/>
              <a:t>In the previous lecture, we learned a new way of defining a generator, which we refer to as generator classes, or class-based generators.</a:t>
            </a:r>
          </a:p>
          <a:p>
            <a:r>
              <a:rPr lang="en-US" sz="1050" dirty="0"/>
              <a:t>Recall that in last exercises, we built a function-based generator which generates prime numbers like this:</a:t>
            </a:r>
          </a:p>
          <a:p>
            <a:r>
              <a:rPr lang="en-US" sz="1050" dirty="0"/>
              <a:t>def prime generator(bound):</a:t>
            </a:r>
          </a:p>
          <a:p>
            <a:r>
              <a:rPr lang="en-US" sz="1050" dirty="0"/>
              <a:t>   for n in range(2, bound):</a:t>
            </a:r>
          </a:p>
          <a:p>
            <a:r>
              <a:rPr lang="en-US" sz="1050" dirty="0"/>
              <a:t>      for x in range(2, n)</a:t>
            </a:r>
          </a:p>
          <a:p>
            <a:r>
              <a:rPr lang="en-US" sz="1050" dirty="0"/>
              <a:t>         if n % x == 0:</a:t>
            </a:r>
          </a:p>
          <a:p>
            <a:r>
              <a:rPr lang="en-US" sz="1050" dirty="0"/>
              <a:t>            break</a:t>
            </a:r>
          </a:p>
          <a:p>
            <a:r>
              <a:rPr lang="en-US" sz="1050" dirty="0"/>
              <a:t>      else:</a:t>
            </a:r>
          </a:p>
          <a:p>
            <a:r>
              <a:rPr lang="en-US" sz="1050" dirty="0"/>
              <a:t>         yield n</a:t>
            </a:r>
          </a:p>
          <a:p>
            <a:r>
              <a:rPr lang="en-US" sz="1050" dirty="0"/>
              <a:t>In this exercise, refactor the above generator, a function-based generator into a generator class. </a:t>
            </a:r>
          </a:p>
          <a:p>
            <a:r>
              <a:rPr lang="en-US" sz="1050" dirty="0"/>
              <a:t>Hint: Think about how we can turn a class into a generator, what method(s) do we need to define?</a:t>
            </a:r>
            <a:endParaRPr lang="fr-FR" sz="1050" dirty="0"/>
          </a:p>
        </p:txBody>
      </p:sp>
    </p:spTree>
    <p:extLst>
      <p:ext uri="{BB962C8B-B14F-4D97-AF65-F5344CB8AC3E}">
        <p14:creationId xmlns:p14="http://schemas.microsoft.com/office/powerpoint/2010/main" val="77854883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itarator vs iterable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03125" y="1201377"/>
            <a:ext cx="11928606" cy="2031325"/>
          </a:xfrm>
          <a:prstGeom prst="rect">
            <a:avLst/>
          </a:prstGeom>
          <a:noFill/>
        </p:spPr>
        <p:txBody>
          <a:bodyPr wrap="square" rtlCol="0">
            <a:spAutoFit/>
          </a:bodyPr>
          <a:lstStyle/>
          <a:p>
            <a:r>
              <a:rPr lang="fr-FR" dirty="0"/>
              <a:t>The </a:t>
            </a:r>
            <a:r>
              <a:rPr lang="fr-FR" b="1" dirty="0"/>
              <a:t>iterator</a:t>
            </a:r>
            <a:r>
              <a:rPr lang="fr-FR" dirty="0"/>
              <a:t> is used to get the next value from sequence or generated file. So the previous slide is an iterator not an iterable.</a:t>
            </a:r>
            <a:endParaRPr lang="fr-FR" b="1" dirty="0"/>
          </a:p>
          <a:p>
            <a:r>
              <a:rPr lang="fr-FR" b="1" dirty="0"/>
              <a:t>Iterator</a:t>
            </a:r>
            <a:r>
              <a:rPr lang="fr-FR" dirty="0"/>
              <a:t>: used to get the next value.</a:t>
            </a:r>
            <a:endParaRPr lang="fr-FR" b="1" dirty="0"/>
          </a:p>
          <a:p>
            <a:endParaRPr lang="fr-FR" dirty="0"/>
          </a:p>
          <a:p>
            <a:r>
              <a:rPr lang="fr-FR" dirty="0"/>
              <a:t>You can iterate over an </a:t>
            </a:r>
            <a:r>
              <a:rPr lang="fr-FR" b="1" dirty="0"/>
              <a:t>iterable</a:t>
            </a:r>
            <a:r>
              <a:rPr lang="fr-FR" dirty="0"/>
              <a:t>.</a:t>
            </a:r>
            <a:endParaRPr lang="fr-FR" b="1" dirty="0"/>
          </a:p>
          <a:p>
            <a:r>
              <a:rPr lang="fr-FR" b="1" dirty="0"/>
              <a:t>Iterable</a:t>
            </a:r>
            <a:r>
              <a:rPr lang="fr-FR" dirty="0"/>
              <a:t>: used to go over all the values of the iterator</a:t>
            </a:r>
            <a:endParaRPr lang="fr-FR" b="1" dirty="0"/>
          </a:p>
          <a:p>
            <a:endParaRPr lang="fr-FR" dirty="0"/>
          </a:p>
          <a:p>
            <a:r>
              <a:rPr lang="fr-FR" dirty="0"/>
              <a:t>All </a:t>
            </a:r>
            <a:r>
              <a:rPr lang="fr-FR" b="1" dirty="0"/>
              <a:t>Generator</a:t>
            </a:r>
            <a:r>
              <a:rPr lang="fr-FR" dirty="0"/>
              <a:t> are </a:t>
            </a:r>
            <a:r>
              <a:rPr lang="fr-FR" b="1" dirty="0"/>
              <a:t>iterator</a:t>
            </a:r>
            <a:r>
              <a:rPr lang="fr-FR" dirty="0"/>
              <a:t>.</a:t>
            </a: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66166795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Iterables in Python</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57140" y="715591"/>
            <a:ext cx="12031735" cy="609847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a:ln>
                  <a:noFill/>
                </a:ln>
                <a:solidFill>
                  <a:srgbClr val="717CB4"/>
                </a:solidFill>
                <a:effectLst/>
                <a:latin typeface="JetBrains Mono"/>
              </a:rPr>
              <a:t>"""</a:t>
            </a:r>
            <a:br>
              <a:rPr kumimoji="0" lang="fr-FR" altLang="fr-FR" sz="1050" b="0" i="1" u="none" strike="noStrike" cap="none" normalizeH="0" baseline="0">
                <a:ln>
                  <a:noFill/>
                </a:ln>
                <a:solidFill>
                  <a:srgbClr val="717CB4"/>
                </a:solidFill>
                <a:effectLst/>
                <a:latin typeface="JetBrains Mono"/>
              </a:rPr>
            </a:br>
            <a:r>
              <a:rPr kumimoji="0" lang="fr-FR" altLang="fr-FR" sz="1050" b="0" i="1" u="none" strike="noStrike" cap="none" normalizeH="0" baseline="0">
                <a:ln>
                  <a:noFill/>
                </a:ln>
                <a:solidFill>
                  <a:srgbClr val="717CB4"/>
                </a:solidFill>
                <a:effectLst/>
                <a:latin typeface="JetBrains Mono"/>
              </a:rPr>
              <a:t>So what in the heck is an iterable?</a:t>
            </a:r>
            <a:br>
              <a:rPr kumimoji="0" lang="fr-FR" altLang="fr-FR" sz="1050" b="0" i="1" u="none" strike="noStrike" cap="none" normalizeH="0" baseline="0">
                <a:ln>
                  <a:noFill/>
                </a:ln>
                <a:solidFill>
                  <a:srgbClr val="717CB4"/>
                </a:solidFill>
                <a:effectLst/>
                <a:latin typeface="JetBrains Mono"/>
              </a:rPr>
            </a:br>
            <a:br>
              <a:rPr kumimoji="0" lang="fr-FR" altLang="fr-FR" sz="1050" b="0" i="1" u="none" strike="noStrike" cap="none" normalizeH="0" baseline="0">
                <a:ln>
                  <a:noFill/>
                </a:ln>
                <a:solidFill>
                  <a:srgbClr val="717CB4"/>
                </a:solidFill>
                <a:effectLst/>
                <a:latin typeface="JetBrains Mono"/>
              </a:rPr>
            </a:br>
            <a:r>
              <a:rPr kumimoji="0" lang="fr-FR" altLang="fr-FR" sz="1050" b="0" i="1" u="none" strike="noStrike" cap="none" normalizeH="0" baseline="0">
                <a:ln>
                  <a:noFill/>
                </a:ln>
                <a:solidFill>
                  <a:srgbClr val="717CB4"/>
                </a:solidFill>
                <a:effectLst/>
                <a:latin typeface="JetBrains Mono"/>
              </a:rPr>
              <a:t>Funny you’d ask! An iterable is an object that has an `__iter__` method defined. The `__iter__` method *must return an iterator*.</a:t>
            </a:r>
            <a:br>
              <a:rPr kumimoji="0" lang="fr-FR" altLang="fr-FR" sz="1050" b="0" i="1" u="none" strike="noStrike" cap="none" normalizeH="0" baseline="0">
                <a:ln>
                  <a:noFill/>
                </a:ln>
                <a:solidFill>
                  <a:srgbClr val="717CB4"/>
                </a:solidFill>
                <a:effectLst/>
                <a:latin typeface="JetBrains Mono"/>
              </a:rPr>
            </a:br>
            <a:br>
              <a:rPr kumimoji="0" lang="fr-FR" altLang="fr-FR" sz="1050" b="0" i="1" u="none" strike="noStrike" cap="none" normalizeH="0" baseline="0">
                <a:ln>
                  <a:noFill/>
                </a:ln>
                <a:solidFill>
                  <a:srgbClr val="717CB4"/>
                </a:solidFill>
                <a:effectLst/>
                <a:latin typeface="JetBrains Mono"/>
              </a:rPr>
            </a:br>
            <a:r>
              <a:rPr kumimoji="0" lang="fr-FR" altLang="fr-FR" sz="1050" b="0" i="1" u="none" strike="noStrike" cap="none" normalizeH="0" baseline="0">
                <a:ln>
                  <a:noFill/>
                </a:ln>
                <a:solidFill>
                  <a:srgbClr val="717CB4"/>
                </a:solidFill>
                <a:effectLst/>
                <a:latin typeface="JetBrains Mono"/>
              </a:rPr>
              <a:t>Here’s an example of using our generator to make an iterable.</a:t>
            </a:r>
            <a:br>
              <a:rPr kumimoji="0" lang="fr-FR" altLang="fr-FR" sz="1050" b="0" i="1" u="none" strike="noStrike" cap="none" normalizeH="0" baseline="0">
                <a:ln>
                  <a:noFill/>
                </a:ln>
                <a:solidFill>
                  <a:srgbClr val="717CB4"/>
                </a:solidFill>
                <a:effectLst/>
                <a:latin typeface="JetBrains Mono"/>
              </a:rPr>
            </a:br>
            <a:r>
              <a:rPr kumimoji="0" lang="fr-FR" altLang="fr-FR" sz="1050" b="0" i="1" u="none" strike="noStrike" cap="none" normalizeH="0" baseline="0">
                <a:ln>
                  <a:noFill/>
                </a:ln>
                <a:solidFill>
                  <a:srgbClr val="717CB4"/>
                </a:solidFill>
                <a:effectLst/>
                <a:latin typeface="JetBrains Mono"/>
              </a:rPr>
              <a:t>"""</a:t>
            </a:r>
            <a:br>
              <a:rPr kumimoji="0" lang="fr-FR" altLang="fr-FR" sz="1050" b="0" i="1" u="none" strike="noStrike" cap="none" normalizeH="0" baseline="0">
                <a:ln>
                  <a:noFill/>
                </a:ln>
                <a:solidFill>
                  <a:srgbClr val="717CB4"/>
                </a:solidFill>
                <a:effectLst/>
                <a:latin typeface="JetBrains Mono"/>
              </a:rPr>
            </a:br>
            <a:br>
              <a:rPr kumimoji="0" lang="fr-FR" altLang="fr-FR" sz="1050" b="0" i="1" u="none" strike="noStrike" cap="none" normalizeH="0" baseline="0">
                <a:ln>
                  <a:noFill/>
                </a:ln>
                <a:solidFill>
                  <a:srgbClr val="717CB4"/>
                </a:solidFill>
                <a:effectLst/>
                <a:latin typeface="JetBrains Mono"/>
              </a:rPr>
            </a:br>
            <a:r>
              <a:rPr kumimoji="0" lang="fr-FR" altLang="fr-FR" sz="1050" b="0" i="1" u="none" strike="noStrike" cap="none" normalizeH="0" baseline="0">
                <a:ln>
                  <a:noFill/>
                </a:ln>
                <a:solidFill>
                  <a:srgbClr val="C792EA"/>
                </a:solidFill>
                <a:effectLst/>
                <a:latin typeface="JetBrains Mono"/>
              </a:rPr>
              <a:t>class </a:t>
            </a:r>
            <a:r>
              <a:rPr kumimoji="0" lang="fr-FR" altLang="fr-FR" sz="1050" b="0" i="0" u="none" strike="noStrike" cap="none" normalizeH="0" baseline="0">
                <a:ln>
                  <a:noFill/>
                </a:ln>
                <a:solidFill>
                  <a:srgbClr val="FFCB6B"/>
                </a:solidFill>
                <a:effectLst/>
                <a:latin typeface="JetBrains Mono"/>
              </a:rPr>
              <a:t>FirstHundredGenerator</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1" u="none" strike="noStrike" cap="none" normalizeH="0" baseline="0">
                <a:ln>
                  <a:noFill/>
                </a:ln>
                <a:solidFill>
                  <a:srgbClr val="C792EA"/>
                </a:solidFill>
                <a:effectLst/>
                <a:latin typeface="JetBrains Mono"/>
              </a:rPr>
              <a:t>def </a:t>
            </a:r>
            <a:r>
              <a:rPr kumimoji="0" lang="fr-FR" altLang="fr-FR" sz="1050" b="0" i="1" u="none" strike="noStrike" cap="none" normalizeH="0" baseline="0">
                <a:ln>
                  <a:noFill/>
                </a:ln>
                <a:solidFill>
                  <a:srgbClr val="82AAFF"/>
                </a:solidFill>
                <a:effectLst/>
                <a:latin typeface="JetBrains Mono"/>
              </a:rPr>
              <a:t>__init__</a:t>
            </a:r>
            <a:r>
              <a:rPr kumimoji="0" lang="fr-FR" altLang="fr-FR" sz="1050" b="0" i="0" u="none" strike="noStrike" cap="none" normalizeH="0" baseline="0">
                <a:ln>
                  <a:noFill/>
                </a:ln>
                <a:solidFill>
                  <a:srgbClr val="89DDFF"/>
                </a:solidFill>
                <a:effectLst/>
                <a:latin typeface="JetBrains Mono"/>
              </a:rPr>
              <a:t>(</a:t>
            </a:r>
            <a:r>
              <a:rPr kumimoji="0" lang="fr-FR" altLang="fr-FR" sz="1050" b="0" i="1" u="none" strike="noStrike" cap="none" normalizeH="0" baseline="0">
                <a:ln>
                  <a:noFill/>
                </a:ln>
                <a:solidFill>
                  <a:srgbClr val="FF5370"/>
                </a:solidFill>
                <a:effectLst/>
                <a:latin typeface="JetBrains Mono"/>
              </a:rPr>
              <a:t>self</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1" u="none" strike="noStrike" cap="none" normalizeH="0" baseline="0">
                <a:ln>
                  <a:noFill/>
                </a:ln>
                <a:solidFill>
                  <a:srgbClr val="FF5370"/>
                </a:solidFill>
                <a:effectLst/>
                <a:latin typeface="JetBrains Mono"/>
              </a:rPr>
              <a:t>self</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C3CEE3"/>
                </a:solidFill>
                <a:effectLst/>
                <a:latin typeface="JetBrains Mono"/>
              </a:rPr>
              <a:t>number </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F78C6C"/>
                </a:solidFill>
                <a:effectLst/>
                <a:latin typeface="JetBrains Mono"/>
              </a:rPr>
              <a:t>0</a:t>
            </a:r>
            <a:br>
              <a:rPr kumimoji="0" lang="fr-FR" altLang="fr-FR" sz="1050" b="0" i="0" u="none" strike="noStrike" cap="none" normalizeH="0" baseline="0">
                <a:ln>
                  <a:noFill/>
                </a:ln>
                <a:solidFill>
                  <a:srgbClr val="F78C6C"/>
                </a:solidFill>
                <a:effectLst/>
                <a:latin typeface="JetBrains Mono"/>
              </a:rPr>
            </a:br>
            <a:br>
              <a:rPr kumimoji="0" lang="fr-FR" altLang="fr-FR" sz="1050" b="0" i="0" u="none" strike="noStrike" cap="none" normalizeH="0" baseline="0">
                <a:ln>
                  <a:noFill/>
                </a:ln>
                <a:solidFill>
                  <a:srgbClr val="F78C6C"/>
                </a:solidFill>
                <a:effectLst/>
                <a:latin typeface="JetBrains Mono"/>
              </a:rPr>
            </a:br>
            <a:r>
              <a:rPr kumimoji="0" lang="fr-FR" altLang="fr-FR" sz="1050" b="0" i="0" u="none" strike="noStrike" cap="none" normalizeH="0" baseline="0">
                <a:ln>
                  <a:noFill/>
                </a:ln>
                <a:solidFill>
                  <a:srgbClr val="F78C6C"/>
                </a:solidFill>
                <a:effectLst/>
                <a:latin typeface="JetBrains Mono"/>
              </a:rPr>
              <a:t>    </a:t>
            </a:r>
            <a:r>
              <a:rPr kumimoji="0" lang="fr-FR" altLang="fr-FR" sz="1050" b="0" i="1" u="none" strike="noStrike" cap="none" normalizeH="0" baseline="0">
                <a:ln>
                  <a:noFill/>
                </a:ln>
                <a:solidFill>
                  <a:srgbClr val="C792EA"/>
                </a:solidFill>
                <a:effectLst/>
                <a:latin typeface="JetBrains Mono"/>
              </a:rPr>
              <a:t>def </a:t>
            </a:r>
            <a:r>
              <a:rPr kumimoji="0" lang="fr-FR" altLang="fr-FR" sz="1050" b="0" i="1" u="none" strike="noStrike" cap="none" normalizeH="0" baseline="0">
                <a:ln>
                  <a:noFill/>
                </a:ln>
                <a:solidFill>
                  <a:srgbClr val="82AAFF"/>
                </a:solidFill>
                <a:effectLst/>
                <a:latin typeface="JetBrains Mono"/>
              </a:rPr>
              <a:t>__next__</a:t>
            </a:r>
            <a:r>
              <a:rPr kumimoji="0" lang="fr-FR" altLang="fr-FR" sz="1050" b="0" i="0" u="none" strike="noStrike" cap="none" normalizeH="0" baseline="0">
                <a:ln>
                  <a:noFill/>
                </a:ln>
                <a:solidFill>
                  <a:srgbClr val="89DDFF"/>
                </a:solidFill>
                <a:effectLst/>
                <a:latin typeface="JetBrains Mono"/>
              </a:rPr>
              <a:t>(</a:t>
            </a:r>
            <a:r>
              <a:rPr kumimoji="0" lang="fr-FR" altLang="fr-FR" sz="1050" b="0" i="1" u="none" strike="noStrike" cap="none" normalizeH="0" baseline="0">
                <a:ln>
                  <a:noFill/>
                </a:ln>
                <a:solidFill>
                  <a:srgbClr val="FF5370"/>
                </a:solidFill>
                <a:effectLst/>
                <a:latin typeface="JetBrains Mono"/>
              </a:rPr>
              <a:t>self</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1" u="none" strike="noStrike" cap="none" normalizeH="0" baseline="0">
                <a:ln>
                  <a:noFill/>
                </a:ln>
                <a:solidFill>
                  <a:srgbClr val="C792EA"/>
                </a:solidFill>
                <a:effectLst/>
                <a:latin typeface="JetBrains Mono"/>
              </a:rPr>
              <a:t>if </a:t>
            </a:r>
            <a:r>
              <a:rPr kumimoji="0" lang="fr-FR" altLang="fr-FR" sz="1050" b="0" i="1" u="none" strike="noStrike" cap="none" normalizeH="0" baseline="0">
                <a:ln>
                  <a:noFill/>
                </a:ln>
                <a:solidFill>
                  <a:srgbClr val="FF5370"/>
                </a:solidFill>
                <a:effectLst/>
                <a:latin typeface="JetBrains Mono"/>
              </a:rPr>
              <a:t>self</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C3CEE3"/>
                </a:solidFill>
                <a:effectLst/>
                <a:latin typeface="JetBrains Mono"/>
              </a:rPr>
              <a:t>number </a:t>
            </a:r>
            <a:r>
              <a:rPr kumimoji="0" lang="fr-FR" altLang="fr-FR" sz="1050" b="0" i="0" u="none" strike="noStrike" cap="none" normalizeH="0" baseline="0">
                <a:ln>
                  <a:noFill/>
                </a:ln>
                <a:solidFill>
                  <a:srgbClr val="89DDFF"/>
                </a:solidFill>
                <a:effectLst/>
                <a:latin typeface="JetBrains Mono"/>
              </a:rPr>
              <a:t>&lt; </a:t>
            </a:r>
            <a:r>
              <a:rPr kumimoji="0" lang="fr-FR" altLang="fr-FR" sz="1050" b="0" i="0" u="none" strike="noStrike" cap="none" normalizeH="0" baseline="0">
                <a:ln>
                  <a:noFill/>
                </a:ln>
                <a:solidFill>
                  <a:srgbClr val="F78C6C"/>
                </a:solidFill>
                <a:effectLst/>
                <a:latin typeface="JetBrains Mono"/>
              </a:rPr>
              <a:t>100</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CEE3"/>
                </a:solidFill>
                <a:effectLst/>
                <a:latin typeface="JetBrains Mono"/>
              </a:rPr>
              <a:t>current </a:t>
            </a:r>
            <a:r>
              <a:rPr kumimoji="0" lang="fr-FR" altLang="fr-FR" sz="1050" b="0" i="0" u="none" strike="noStrike" cap="none" normalizeH="0" baseline="0">
                <a:ln>
                  <a:noFill/>
                </a:ln>
                <a:solidFill>
                  <a:srgbClr val="89DDFF"/>
                </a:solidFill>
                <a:effectLst/>
                <a:latin typeface="JetBrains Mono"/>
              </a:rPr>
              <a:t>= </a:t>
            </a:r>
            <a:r>
              <a:rPr kumimoji="0" lang="fr-FR" altLang="fr-FR" sz="1050" b="0" i="1" u="none" strike="noStrike" cap="none" normalizeH="0" baseline="0">
                <a:ln>
                  <a:noFill/>
                </a:ln>
                <a:solidFill>
                  <a:srgbClr val="FF5370"/>
                </a:solidFill>
                <a:effectLst/>
                <a:latin typeface="JetBrains Mono"/>
              </a:rPr>
              <a:t>self</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C3CEE3"/>
                </a:solidFill>
                <a:effectLst/>
                <a:latin typeface="JetBrains Mono"/>
              </a:rPr>
              <a:t>number</a:t>
            </a:r>
            <a:br>
              <a:rPr kumimoji="0" lang="fr-FR" altLang="fr-FR" sz="1050" b="0" i="0" u="none" strike="noStrike" cap="none" normalizeH="0" baseline="0">
                <a:ln>
                  <a:noFill/>
                </a:ln>
                <a:solidFill>
                  <a:srgbClr val="C3CEE3"/>
                </a:solidFill>
                <a:effectLst/>
                <a:latin typeface="JetBrains Mono"/>
              </a:rPr>
            </a:br>
            <a:r>
              <a:rPr kumimoji="0" lang="fr-FR" altLang="fr-FR" sz="1050" b="0" i="0" u="none" strike="noStrike" cap="none" normalizeH="0" baseline="0">
                <a:ln>
                  <a:noFill/>
                </a:ln>
                <a:solidFill>
                  <a:srgbClr val="C3CEE3"/>
                </a:solidFill>
                <a:effectLst/>
                <a:latin typeface="JetBrains Mono"/>
              </a:rPr>
              <a:t>            </a:t>
            </a:r>
            <a:r>
              <a:rPr kumimoji="0" lang="fr-FR" altLang="fr-FR" sz="1050" b="0" i="1" u="none" strike="noStrike" cap="none" normalizeH="0" baseline="0">
                <a:ln>
                  <a:noFill/>
                </a:ln>
                <a:solidFill>
                  <a:srgbClr val="FF5370"/>
                </a:solidFill>
                <a:effectLst/>
                <a:latin typeface="JetBrains Mono"/>
              </a:rPr>
              <a:t>self</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C3CEE3"/>
                </a:solidFill>
                <a:effectLst/>
                <a:latin typeface="JetBrains Mono"/>
              </a:rPr>
              <a:t>number </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F78C6C"/>
                </a:solidFill>
                <a:effectLst/>
                <a:latin typeface="JetBrains Mono"/>
              </a:rPr>
              <a:t>1</a:t>
            </a:r>
            <a:br>
              <a:rPr kumimoji="0" lang="fr-FR" altLang="fr-FR" sz="1050" b="0" i="0" u="none" strike="noStrike" cap="none" normalizeH="0" baseline="0">
                <a:ln>
                  <a:noFill/>
                </a:ln>
                <a:solidFill>
                  <a:srgbClr val="F78C6C"/>
                </a:solidFill>
                <a:effectLst/>
                <a:latin typeface="JetBrains Mono"/>
              </a:rPr>
            </a:br>
            <a:r>
              <a:rPr kumimoji="0" lang="fr-FR" altLang="fr-FR" sz="1050" b="0" i="0" u="none" strike="noStrike" cap="none" normalizeH="0" baseline="0">
                <a:ln>
                  <a:noFill/>
                </a:ln>
                <a:solidFill>
                  <a:srgbClr val="F78C6C"/>
                </a:solidFill>
                <a:effectLst/>
                <a:latin typeface="JetBrains Mono"/>
              </a:rPr>
              <a:t>            </a:t>
            </a:r>
            <a:r>
              <a:rPr kumimoji="0" lang="fr-FR" altLang="fr-FR" sz="1050" b="0" i="1" u="none" strike="noStrike" cap="none" normalizeH="0" baseline="0">
                <a:ln>
                  <a:noFill/>
                </a:ln>
                <a:solidFill>
                  <a:srgbClr val="C792EA"/>
                </a:solidFill>
                <a:effectLst/>
                <a:latin typeface="JetBrains Mono"/>
              </a:rPr>
              <a:t>return </a:t>
            </a:r>
            <a:r>
              <a:rPr kumimoji="0" lang="fr-FR" altLang="fr-FR" sz="1050" b="0" i="0" u="none" strike="noStrike" cap="none" normalizeH="0" baseline="0">
                <a:ln>
                  <a:noFill/>
                </a:ln>
                <a:solidFill>
                  <a:srgbClr val="C3CEE3"/>
                </a:solidFill>
                <a:effectLst/>
                <a:latin typeface="JetBrains Mono"/>
              </a:rPr>
              <a:t>current</a:t>
            </a:r>
            <a:br>
              <a:rPr kumimoji="0" lang="fr-FR" altLang="fr-FR" sz="1050" b="0" i="0" u="none" strike="noStrike" cap="none" normalizeH="0" baseline="0">
                <a:ln>
                  <a:noFill/>
                </a:ln>
                <a:solidFill>
                  <a:srgbClr val="C3CEE3"/>
                </a:solidFill>
                <a:effectLst/>
                <a:latin typeface="JetBrains Mono"/>
              </a:rPr>
            </a:br>
            <a:r>
              <a:rPr kumimoji="0" lang="fr-FR" altLang="fr-FR" sz="1050" b="0" i="0" u="none" strike="noStrike" cap="none" normalizeH="0" baseline="0">
                <a:ln>
                  <a:noFill/>
                </a:ln>
                <a:solidFill>
                  <a:srgbClr val="C3CEE3"/>
                </a:solidFill>
                <a:effectLst/>
                <a:latin typeface="JetBrains Mono"/>
              </a:rPr>
              <a:t>        </a:t>
            </a:r>
            <a:r>
              <a:rPr kumimoji="0" lang="fr-FR" altLang="fr-FR" sz="1050" b="0" i="1" u="none" strike="noStrike" cap="none" normalizeH="0" baseline="0">
                <a:ln>
                  <a:noFill/>
                </a:ln>
                <a:solidFill>
                  <a:srgbClr val="C792EA"/>
                </a:solidFill>
                <a:effectLst/>
                <a:latin typeface="JetBrains Mono"/>
              </a:rPr>
              <a:t>else</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1" u="none" strike="noStrike" cap="none" normalizeH="0" baseline="0">
                <a:ln>
                  <a:noFill/>
                </a:ln>
                <a:solidFill>
                  <a:srgbClr val="C792EA"/>
                </a:solidFill>
                <a:effectLst/>
                <a:latin typeface="JetBrains Mono"/>
              </a:rPr>
              <a:t>raise </a:t>
            </a:r>
            <a:r>
              <a:rPr kumimoji="0" lang="fr-FR" altLang="fr-FR" sz="1050" b="0" i="1" u="none" strike="noStrike" cap="none" normalizeH="0" baseline="0">
                <a:ln>
                  <a:noFill/>
                </a:ln>
                <a:solidFill>
                  <a:srgbClr val="82AAFF"/>
                </a:solidFill>
                <a:effectLst/>
                <a:latin typeface="JetBrains Mono"/>
              </a:rPr>
              <a:t>StopIteration</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br>
              <a:rPr kumimoji="0" lang="fr-FR" altLang="fr-FR" sz="1050" b="0" i="0" u="none" strike="noStrike" cap="none" normalizeH="0" baseline="0">
                <a:ln>
                  <a:noFill/>
                </a:ln>
                <a:solidFill>
                  <a:srgbClr val="89DDFF"/>
                </a:solidFill>
                <a:effectLst/>
                <a:latin typeface="JetBrains Mono"/>
              </a:rPr>
            </a:br>
            <a:br>
              <a:rPr kumimoji="0" lang="fr-FR" altLang="fr-FR" sz="1050" b="0" i="0" u="none" strike="noStrike" cap="none" normalizeH="0" baseline="0">
                <a:ln>
                  <a:noFill/>
                </a:ln>
                <a:solidFill>
                  <a:srgbClr val="89DDFF"/>
                </a:solidFill>
                <a:effectLst/>
                <a:latin typeface="JetBrains Mono"/>
              </a:rPr>
            </a:br>
            <a:r>
              <a:rPr kumimoji="0" lang="fr-FR" altLang="fr-FR" sz="1050" b="0" i="1" u="none" strike="noStrike" cap="none" normalizeH="0" baseline="0">
                <a:ln>
                  <a:noFill/>
                </a:ln>
                <a:solidFill>
                  <a:srgbClr val="C792EA"/>
                </a:solidFill>
                <a:effectLst/>
                <a:latin typeface="JetBrains Mono"/>
              </a:rPr>
              <a:t>class </a:t>
            </a:r>
            <a:r>
              <a:rPr kumimoji="0" lang="fr-FR" altLang="fr-FR" sz="1050" b="0" i="0" u="none" strike="noStrike" cap="none" normalizeH="0" baseline="0">
                <a:ln>
                  <a:noFill/>
                </a:ln>
                <a:solidFill>
                  <a:srgbClr val="FFCB6B"/>
                </a:solidFill>
                <a:effectLst/>
                <a:latin typeface="JetBrains Mono"/>
              </a:rPr>
              <a:t>FirstHundredIterable</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1" u="none" strike="noStrike" cap="none" normalizeH="0" baseline="0">
                <a:ln>
                  <a:noFill/>
                </a:ln>
                <a:solidFill>
                  <a:srgbClr val="C792EA"/>
                </a:solidFill>
                <a:effectLst/>
                <a:latin typeface="JetBrains Mono"/>
              </a:rPr>
              <a:t>def </a:t>
            </a:r>
            <a:r>
              <a:rPr kumimoji="0" lang="fr-FR" altLang="fr-FR" sz="1050" b="0" i="1" u="none" strike="noStrike" cap="none" normalizeH="0" baseline="0">
                <a:ln>
                  <a:noFill/>
                </a:ln>
                <a:solidFill>
                  <a:srgbClr val="82AAFF"/>
                </a:solidFill>
                <a:effectLst/>
                <a:latin typeface="JetBrains Mono"/>
              </a:rPr>
              <a:t>__iter__</a:t>
            </a:r>
            <a:r>
              <a:rPr kumimoji="0" lang="fr-FR" altLang="fr-FR" sz="1050" b="0" i="0" u="none" strike="noStrike" cap="none" normalizeH="0" baseline="0">
                <a:ln>
                  <a:noFill/>
                </a:ln>
                <a:solidFill>
                  <a:srgbClr val="89DDFF"/>
                </a:solidFill>
                <a:effectLst/>
                <a:latin typeface="JetBrains Mono"/>
              </a:rPr>
              <a:t>(</a:t>
            </a:r>
            <a:r>
              <a:rPr kumimoji="0" lang="fr-FR" altLang="fr-FR" sz="1050" b="0" i="1" u="none" strike="noStrike" cap="none" normalizeH="0" baseline="0">
                <a:ln>
                  <a:noFill/>
                </a:ln>
                <a:solidFill>
                  <a:srgbClr val="FF5370"/>
                </a:solidFill>
                <a:effectLst/>
                <a:latin typeface="JetBrains Mono"/>
              </a:rPr>
              <a:t>self</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1" u="none" strike="noStrike" cap="none" normalizeH="0" baseline="0">
                <a:ln>
                  <a:noFill/>
                </a:ln>
                <a:solidFill>
                  <a:srgbClr val="C792EA"/>
                </a:solidFill>
                <a:effectLst/>
                <a:latin typeface="JetBrains Mono"/>
              </a:rPr>
              <a:t>return </a:t>
            </a:r>
            <a:r>
              <a:rPr kumimoji="0" lang="fr-FR" altLang="fr-FR" sz="1050" b="0" i="0" u="none" strike="noStrike" cap="none" normalizeH="0" baseline="0">
                <a:ln>
                  <a:noFill/>
                </a:ln>
                <a:solidFill>
                  <a:srgbClr val="82AAFF"/>
                </a:solidFill>
                <a:effectLst/>
                <a:latin typeface="JetBrains Mono"/>
              </a:rPr>
              <a:t>FirstHundredGenerator</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C3E88D"/>
                </a:solidFill>
                <a:effectLst/>
                <a:latin typeface="JetBrains Mono"/>
              </a:rPr>
              <a:t>"""</a:t>
            </a:r>
            <a:br>
              <a:rPr kumimoji="0" lang="fr-FR" altLang="fr-FR" sz="1050" b="0" i="0" u="none" strike="noStrike" cap="none" normalizeH="0" baseline="0">
                <a:ln>
                  <a:noFill/>
                </a:ln>
                <a:solidFill>
                  <a:srgbClr val="C3E88D"/>
                </a:solidFill>
                <a:effectLst/>
                <a:latin typeface="JetBrains Mono"/>
              </a:rPr>
            </a:br>
            <a:r>
              <a:rPr kumimoji="0" lang="fr-FR" altLang="fr-FR" sz="1050" b="0" i="0" u="none" strike="noStrike" cap="none" normalizeH="0" baseline="0">
                <a:ln>
                  <a:noFill/>
                </a:ln>
                <a:solidFill>
                  <a:srgbClr val="C3E88D"/>
                </a:solidFill>
                <a:effectLst/>
                <a:latin typeface="JetBrains Mono"/>
              </a:rPr>
              <a:t>Now we have an iterable which uses the iterator to get the next value of the sequence it generates. We can do this:</a:t>
            </a:r>
            <a:br>
              <a:rPr kumimoji="0" lang="fr-FR" altLang="fr-FR" sz="1050" b="0" i="0" u="none" strike="noStrike" cap="none" normalizeH="0" baseline="0">
                <a:ln>
                  <a:noFill/>
                </a:ln>
                <a:solidFill>
                  <a:srgbClr val="C3E88D"/>
                </a:solidFill>
                <a:effectLst/>
                <a:latin typeface="JetBrains Mono"/>
              </a:rPr>
            </a:br>
            <a:r>
              <a:rPr kumimoji="0" lang="fr-FR" altLang="fr-FR" sz="1050" b="0" i="0" u="none" strike="noStrike" cap="none" normalizeH="0" baseline="0">
                <a:ln>
                  <a:noFill/>
                </a:ln>
                <a:solidFill>
                  <a:srgbClr val="C3E88D"/>
                </a:solidFill>
                <a:effectLst/>
                <a:latin typeface="JetBrains Mono"/>
              </a:rPr>
              <a:t>"""</a:t>
            </a:r>
            <a:br>
              <a:rPr kumimoji="0" lang="fr-FR" altLang="fr-FR" sz="1050" b="0" i="0" u="none" strike="noStrike" cap="none" normalizeH="0" baseline="0">
                <a:ln>
                  <a:noFill/>
                </a:ln>
                <a:solidFill>
                  <a:srgbClr val="C3E88D"/>
                </a:solidFill>
                <a:effectLst/>
                <a:latin typeface="JetBrains Mono"/>
              </a:rPr>
            </a:br>
            <a:br>
              <a:rPr kumimoji="0" lang="fr-FR" altLang="fr-FR" sz="1050" b="0" i="0" u="none" strike="noStrike" cap="none" normalizeH="0" baseline="0">
                <a:ln>
                  <a:noFill/>
                </a:ln>
                <a:solidFill>
                  <a:srgbClr val="C3E88D"/>
                </a:solidFill>
                <a:effectLst/>
                <a:latin typeface="JetBrains Mono"/>
              </a:rPr>
            </a:br>
            <a:r>
              <a:rPr kumimoji="0" lang="fr-FR" altLang="fr-FR" sz="1050" b="0" i="1" u="none" strike="noStrike" cap="none" normalizeH="0" baseline="0">
                <a:ln>
                  <a:noFill/>
                </a:ln>
                <a:solidFill>
                  <a:srgbClr val="82AAFF"/>
                </a:solidFill>
                <a:effectLst/>
                <a:latin typeface="JetBrains Mono"/>
              </a:rPr>
              <a:t>print</a:t>
            </a:r>
            <a:r>
              <a:rPr kumimoji="0" lang="fr-FR" altLang="fr-FR" sz="1050" b="0" i="0" u="none" strike="noStrike" cap="none" normalizeH="0" baseline="0">
                <a:ln>
                  <a:noFill/>
                </a:ln>
                <a:solidFill>
                  <a:srgbClr val="89DDFF"/>
                </a:solidFill>
                <a:effectLst/>
                <a:latin typeface="JetBrains Mono"/>
              </a:rPr>
              <a:t>(</a:t>
            </a:r>
            <a:r>
              <a:rPr kumimoji="0" lang="fr-FR" altLang="fr-FR" sz="1050" b="0" i="1" u="none" strike="noStrike" cap="none" normalizeH="0" baseline="0">
                <a:ln>
                  <a:noFill/>
                </a:ln>
                <a:solidFill>
                  <a:srgbClr val="82AAFF"/>
                </a:solidFill>
                <a:effectLst/>
                <a:latin typeface="JetBrains Mono"/>
              </a:rPr>
              <a:t>sum</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82AAFF"/>
                </a:solidFill>
                <a:effectLst/>
                <a:latin typeface="JetBrains Mono"/>
              </a:rPr>
              <a:t>FirstHundredIterable</a:t>
            </a:r>
            <a:r>
              <a:rPr kumimoji="0" lang="fr-FR" altLang="fr-FR" sz="1050" b="0" i="0" u="none" strike="noStrike" cap="none" normalizeH="0" baseline="0">
                <a:ln>
                  <a:noFill/>
                </a:ln>
                <a:solidFill>
                  <a:srgbClr val="89DDFF"/>
                </a:solidFill>
                <a:effectLst/>
                <a:latin typeface="JetBrains Mono"/>
              </a:rPr>
              <a:t>()))  </a:t>
            </a:r>
            <a:r>
              <a:rPr kumimoji="0" lang="fr-FR" altLang="fr-FR" sz="1050" b="0" i="1" u="none" strike="noStrike" cap="none" normalizeH="0" baseline="0">
                <a:ln>
                  <a:noFill/>
                </a:ln>
                <a:solidFill>
                  <a:srgbClr val="717CB4"/>
                </a:solidFill>
                <a:effectLst/>
                <a:latin typeface="JetBrains Mono"/>
              </a:rPr>
              <a:t># gives 4950</a:t>
            </a:r>
            <a:br>
              <a:rPr kumimoji="0" lang="fr-FR" altLang="fr-FR" sz="1050" b="0" i="1" u="none" strike="noStrike" cap="none" normalizeH="0" baseline="0">
                <a:ln>
                  <a:noFill/>
                </a:ln>
                <a:solidFill>
                  <a:srgbClr val="717CB4"/>
                </a:solidFill>
                <a:effectLst/>
                <a:latin typeface="JetBrains Mono"/>
              </a:rPr>
            </a:br>
            <a:br>
              <a:rPr kumimoji="0" lang="fr-FR" altLang="fr-FR" sz="1050" b="0" i="1" u="none" strike="noStrike" cap="none" normalizeH="0" baseline="0">
                <a:ln>
                  <a:noFill/>
                </a:ln>
                <a:solidFill>
                  <a:srgbClr val="717CB4"/>
                </a:solidFill>
                <a:effectLst/>
                <a:latin typeface="JetBrains Mono"/>
              </a:rPr>
            </a:br>
            <a:r>
              <a:rPr kumimoji="0" lang="fr-FR" altLang="fr-FR" sz="1050" b="0" i="1" u="none" strike="noStrike" cap="none" normalizeH="0" baseline="0">
                <a:ln>
                  <a:noFill/>
                </a:ln>
                <a:solidFill>
                  <a:srgbClr val="C792EA"/>
                </a:solidFill>
                <a:effectLst/>
                <a:latin typeface="JetBrains Mono"/>
              </a:rPr>
              <a:t>for </a:t>
            </a:r>
            <a:r>
              <a:rPr kumimoji="0" lang="fr-FR" altLang="fr-FR" sz="1050" b="0" i="0" u="none" strike="noStrike" cap="none" normalizeH="0" baseline="0">
                <a:ln>
                  <a:noFill/>
                </a:ln>
                <a:solidFill>
                  <a:srgbClr val="C3CEE3"/>
                </a:solidFill>
                <a:effectLst/>
                <a:latin typeface="JetBrains Mono"/>
              </a:rPr>
              <a:t>i </a:t>
            </a:r>
            <a:r>
              <a:rPr kumimoji="0" lang="fr-FR" altLang="fr-FR" sz="1050" b="0" i="1" u="none" strike="noStrike" cap="none" normalizeH="0" baseline="0">
                <a:ln>
                  <a:noFill/>
                </a:ln>
                <a:solidFill>
                  <a:srgbClr val="C792EA"/>
                </a:solidFill>
                <a:effectLst/>
                <a:latin typeface="JetBrains Mono"/>
              </a:rPr>
              <a:t>in </a:t>
            </a:r>
            <a:r>
              <a:rPr kumimoji="0" lang="fr-FR" altLang="fr-FR" sz="1050" b="0" i="0" u="none" strike="noStrike" cap="none" normalizeH="0" baseline="0">
                <a:ln>
                  <a:noFill/>
                </a:ln>
                <a:solidFill>
                  <a:srgbClr val="82AAFF"/>
                </a:solidFill>
                <a:effectLst/>
                <a:latin typeface="JetBrains Mono"/>
              </a:rPr>
              <a:t>FirstHundredIterable</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1" u="none" strike="noStrike" cap="none" normalizeH="0" baseline="0">
                <a:ln>
                  <a:noFill/>
                </a:ln>
                <a:solidFill>
                  <a:srgbClr val="82AAFF"/>
                </a:solidFill>
                <a:effectLst/>
                <a:latin typeface="JetBrains Mono"/>
              </a:rPr>
              <a:t>print</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C3CEE3"/>
                </a:solidFill>
                <a:effectLst/>
                <a:latin typeface="JetBrains Mono"/>
              </a:rPr>
              <a:t>i</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C3E88D"/>
                </a:solidFill>
                <a:effectLst/>
                <a:latin typeface="JetBrains Mono"/>
              </a:rPr>
              <a:t>"""</a:t>
            </a:r>
            <a:br>
              <a:rPr kumimoji="0" lang="fr-FR" altLang="fr-FR" sz="1050" b="0" i="0" u="none" strike="noStrike" cap="none" normalizeH="0" baseline="0">
                <a:ln>
                  <a:noFill/>
                </a:ln>
                <a:solidFill>
                  <a:srgbClr val="C3E88D"/>
                </a:solidFill>
                <a:effectLst/>
                <a:latin typeface="JetBrains Mono"/>
              </a:rPr>
            </a:br>
            <a:r>
              <a:rPr kumimoji="0" lang="fr-FR" altLang="fr-FR" sz="1050" b="0" i="0" u="none" strike="noStrike" cap="none" normalizeH="0" baseline="0">
                <a:ln>
                  <a:noFill/>
                </a:ln>
                <a:solidFill>
                  <a:srgbClr val="C3E88D"/>
                </a:solidFill>
                <a:effectLst/>
                <a:latin typeface="JetBrains Mono"/>
              </a:rPr>
              <a:t>Wait… I remember something about for loops. We needed an object with `__len__` and `__getitem__` defined!</a:t>
            </a:r>
            <a:br>
              <a:rPr kumimoji="0" lang="fr-FR" altLang="fr-FR" sz="1050" b="0" i="0" u="none" strike="noStrike" cap="none" normalizeH="0" baseline="0">
                <a:ln>
                  <a:noFill/>
                </a:ln>
                <a:solidFill>
                  <a:srgbClr val="C3E88D"/>
                </a:solidFill>
                <a:effectLst/>
                <a:latin typeface="JetBrains Mono"/>
              </a:rPr>
            </a:br>
            <a:br>
              <a:rPr kumimoji="0" lang="fr-FR" altLang="fr-FR" sz="1050" b="0" i="0" u="none" strike="noStrike" cap="none" normalizeH="0" baseline="0">
                <a:ln>
                  <a:noFill/>
                </a:ln>
                <a:solidFill>
                  <a:srgbClr val="C3E88D"/>
                </a:solidFill>
                <a:effectLst/>
                <a:latin typeface="JetBrains Mono"/>
              </a:rPr>
            </a:br>
            <a:r>
              <a:rPr kumimoji="0" lang="fr-FR" altLang="fr-FR" sz="1050" b="0" i="0" u="none" strike="noStrike" cap="none" normalizeH="0" baseline="0">
                <a:ln>
                  <a:noFill/>
                </a:ln>
                <a:solidFill>
                  <a:srgbClr val="C3E88D"/>
                </a:solidFill>
                <a:effectLst/>
                <a:latin typeface="JetBrains Mono"/>
              </a:rPr>
              <a:t>How come we can use a for loop with this object that doesn’t have either of those?</a:t>
            </a:r>
            <a:br>
              <a:rPr kumimoji="0" lang="fr-FR" altLang="fr-FR" sz="1050" b="0" i="0" u="none" strike="noStrike" cap="none" normalizeH="0" baseline="0">
                <a:ln>
                  <a:noFill/>
                </a:ln>
                <a:solidFill>
                  <a:srgbClr val="C3E88D"/>
                </a:solidFill>
                <a:effectLst/>
                <a:latin typeface="JetBrains Mono"/>
              </a:rPr>
            </a:br>
            <a:br>
              <a:rPr kumimoji="0" lang="fr-FR" altLang="fr-FR" sz="1050" b="0" i="0" u="none" strike="noStrike" cap="none" normalizeH="0" baseline="0">
                <a:ln>
                  <a:noFill/>
                </a:ln>
                <a:solidFill>
                  <a:srgbClr val="C3E88D"/>
                </a:solidFill>
                <a:effectLst/>
                <a:latin typeface="JetBrains Mono"/>
              </a:rPr>
            </a:br>
            <a:r>
              <a:rPr kumimoji="0" lang="fr-FR" altLang="fr-FR" sz="1050" b="0" i="0" u="none" strike="noStrike" cap="none" normalizeH="0" baseline="0">
                <a:ln>
                  <a:noFill/>
                </a:ln>
                <a:solidFill>
                  <a:srgbClr val="C3E88D"/>
                </a:solidFill>
                <a:effectLst/>
                <a:latin typeface="JetBrains Mono"/>
              </a:rPr>
              <a:t>Here’s something new! You can perform iteration over an iterable. An iterable either has:</a:t>
            </a:r>
            <a:br>
              <a:rPr kumimoji="0" lang="fr-FR" altLang="fr-FR" sz="1050" b="0" i="0" u="none" strike="noStrike" cap="none" normalizeH="0" baseline="0">
                <a:ln>
                  <a:noFill/>
                </a:ln>
                <a:solidFill>
                  <a:srgbClr val="C3E88D"/>
                </a:solidFill>
                <a:effectLst/>
                <a:latin typeface="JetBrains Mono"/>
              </a:rPr>
            </a:br>
            <a:br>
              <a:rPr kumimoji="0" lang="fr-FR" altLang="fr-FR" sz="1050" b="0" i="0" u="none" strike="noStrike" cap="none" normalizeH="0" baseline="0">
                <a:ln>
                  <a:noFill/>
                </a:ln>
                <a:solidFill>
                  <a:srgbClr val="C3E88D"/>
                </a:solidFill>
                <a:effectLst/>
                <a:latin typeface="JetBrains Mono"/>
              </a:rPr>
            </a:br>
            <a:r>
              <a:rPr kumimoji="0" lang="fr-FR" altLang="fr-FR" sz="1050" b="0" i="0" u="none" strike="noStrike" cap="none" normalizeH="0" baseline="0">
                <a:ln>
                  <a:noFill/>
                </a:ln>
                <a:solidFill>
                  <a:srgbClr val="C3E88D"/>
                </a:solidFill>
                <a:effectLst/>
                <a:latin typeface="JetBrains Mono"/>
              </a:rPr>
              <a:t>* `__len__` and `__getitem__` defined; or</a:t>
            </a:r>
            <a:br>
              <a:rPr kumimoji="0" lang="fr-FR" altLang="fr-FR" sz="1050" b="0" i="0" u="none" strike="noStrike" cap="none" normalizeH="0" baseline="0">
                <a:ln>
                  <a:noFill/>
                </a:ln>
                <a:solidFill>
                  <a:srgbClr val="C3E88D"/>
                </a:solidFill>
                <a:effectLst/>
                <a:latin typeface="JetBrains Mono"/>
              </a:rPr>
            </a:br>
            <a:r>
              <a:rPr kumimoji="0" lang="fr-FR" altLang="fr-FR" sz="1050" b="0" i="0" u="none" strike="noStrike" cap="none" normalizeH="0" baseline="0">
                <a:ln>
                  <a:noFill/>
                </a:ln>
                <a:solidFill>
                  <a:srgbClr val="C3E88D"/>
                </a:solidFill>
                <a:effectLst/>
                <a:latin typeface="JetBrains Mono"/>
              </a:rPr>
              <a:t>* An `__iter__` method that returns an iterator.</a:t>
            </a:r>
            <a:br>
              <a:rPr kumimoji="0" lang="fr-FR" altLang="fr-FR" sz="1050" b="0" i="0" u="none" strike="noStrike" cap="none" normalizeH="0" baseline="0">
                <a:ln>
                  <a:noFill/>
                </a:ln>
                <a:solidFill>
                  <a:srgbClr val="C3E88D"/>
                </a:solidFill>
                <a:effectLst/>
                <a:latin typeface="JetBrains Mono"/>
              </a:rPr>
            </a:br>
            <a:br>
              <a:rPr kumimoji="0" lang="fr-FR" altLang="fr-FR" sz="1050" b="0" i="0" u="none" strike="noStrike" cap="none" normalizeH="0" baseline="0">
                <a:ln>
                  <a:noFill/>
                </a:ln>
                <a:solidFill>
                  <a:srgbClr val="C3E88D"/>
                </a:solidFill>
                <a:effectLst/>
                <a:latin typeface="JetBrains Mono"/>
              </a:rPr>
            </a:br>
            <a:r>
              <a:rPr kumimoji="0" lang="fr-FR" altLang="fr-FR" sz="1050" b="0" i="0" u="none" strike="noStrike" cap="none" normalizeH="0" baseline="0">
                <a:ln>
                  <a:noFill/>
                </a:ln>
                <a:solidFill>
                  <a:srgbClr val="C3E88D"/>
                </a:solidFill>
                <a:effectLst/>
                <a:latin typeface="JetBrains Mono"/>
              </a:rPr>
              <a:t>If you have either of those two, you have yourself an iterable.</a:t>
            </a:r>
            <a:br>
              <a:rPr kumimoji="0" lang="fr-FR" altLang="fr-FR" sz="1050" b="0" i="0" u="none" strike="noStrike" cap="none" normalizeH="0" baseline="0">
                <a:ln>
                  <a:noFill/>
                </a:ln>
                <a:solidFill>
                  <a:srgbClr val="C3E88D"/>
                </a:solidFill>
                <a:effectLst/>
                <a:latin typeface="JetBrains Mono"/>
              </a:rPr>
            </a:br>
            <a:br>
              <a:rPr kumimoji="0" lang="fr-FR" altLang="fr-FR" sz="1050" b="0" i="0" u="none" strike="noStrike" cap="none" normalizeH="0" baseline="0">
                <a:ln>
                  <a:noFill/>
                </a:ln>
                <a:solidFill>
                  <a:srgbClr val="C3E88D"/>
                </a:solidFill>
                <a:effectLst/>
                <a:latin typeface="JetBrains Mono"/>
              </a:rPr>
            </a:br>
            <a:r>
              <a:rPr kumimoji="0" lang="fr-FR" altLang="fr-FR" sz="1050" b="0" i="0" u="none" strike="noStrike" cap="none" normalizeH="0" baseline="0">
                <a:ln>
                  <a:noFill/>
                </a:ln>
                <a:solidFill>
                  <a:srgbClr val="C3E88D"/>
                </a:solidFill>
                <a:effectLst/>
                <a:latin typeface="JetBrains Mono"/>
              </a:rPr>
              <a:t>---</a:t>
            </a:r>
            <a:br>
              <a:rPr kumimoji="0" lang="fr-FR" altLang="fr-FR" sz="1050" b="0" i="0" u="none" strike="noStrike" cap="none" normalizeH="0" baseline="0">
                <a:ln>
                  <a:noFill/>
                </a:ln>
                <a:solidFill>
                  <a:srgbClr val="C3E88D"/>
                </a:solidFill>
                <a:effectLst/>
                <a:latin typeface="JetBrains Mono"/>
              </a:rPr>
            </a:br>
            <a:br>
              <a:rPr kumimoji="0" lang="fr-FR" altLang="fr-FR" sz="1050" b="0" i="0" u="none" strike="noStrike" cap="none" normalizeH="0" baseline="0">
                <a:ln>
                  <a:noFill/>
                </a:ln>
                <a:solidFill>
                  <a:srgbClr val="C3E88D"/>
                </a:solidFill>
                <a:effectLst/>
                <a:latin typeface="JetBrains Mono"/>
              </a:rPr>
            </a:br>
            <a:r>
              <a:rPr kumimoji="0" lang="fr-FR" altLang="fr-FR" sz="1050" b="0" i="0" u="none" strike="noStrike" cap="none" normalizeH="0" baseline="0">
                <a:ln>
                  <a:noFill/>
                </a:ln>
                <a:solidFill>
                  <a:srgbClr val="C3E88D"/>
                </a:solidFill>
                <a:effectLst/>
                <a:latin typeface="JetBrains Mono"/>
              </a:rPr>
              <a:t>So the `FirstHundredIterable` is returning an object of type `FirstHundredGenerator`. </a:t>
            </a:r>
            <a:br>
              <a:rPr kumimoji="0" lang="fr-FR" altLang="fr-FR" sz="1050" b="0" i="0" u="none" strike="noStrike" cap="none" normalizeH="0" baseline="0">
                <a:ln>
                  <a:noFill/>
                </a:ln>
                <a:solidFill>
                  <a:srgbClr val="C3E88D"/>
                </a:solidFill>
                <a:effectLst/>
                <a:latin typeface="JetBrains Mono"/>
              </a:rPr>
            </a:br>
            <a:br>
              <a:rPr kumimoji="0" lang="fr-FR" altLang="fr-FR" sz="1050" b="0" i="0" u="none" strike="noStrike" cap="none" normalizeH="0" baseline="0">
                <a:ln>
                  <a:noFill/>
                </a:ln>
                <a:solidFill>
                  <a:srgbClr val="C3E88D"/>
                </a:solidFill>
                <a:effectLst/>
                <a:latin typeface="JetBrains Mono"/>
              </a:rPr>
            </a:br>
            <a:r>
              <a:rPr kumimoji="0" lang="fr-FR" altLang="fr-FR" sz="1050" b="0" i="0" u="none" strike="noStrike" cap="none" normalizeH="0" baseline="0">
                <a:ln>
                  <a:noFill/>
                </a:ln>
                <a:solidFill>
                  <a:srgbClr val="C3E88D"/>
                </a:solidFill>
                <a:effectLst/>
                <a:latin typeface="JetBrains Mono"/>
              </a:rPr>
              <a:t>Inside `FirstHundredGenerator`, what is `self`?</a:t>
            </a:r>
            <a:br>
              <a:rPr kumimoji="0" lang="fr-FR" altLang="fr-FR" sz="1050" b="0" i="0" u="none" strike="noStrike" cap="none" normalizeH="0" baseline="0">
                <a:ln>
                  <a:noFill/>
                </a:ln>
                <a:solidFill>
                  <a:srgbClr val="C3E88D"/>
                </a:solidFill>
                <a:effectLst/>
                <a:latin typeface="JetBrains Mono"/>
              </a:rPr>
            </a:br>
            <a:br>
              <a:rPr kumimoji="0" lang="fr-FR" altLang="fr-FR" sz="1050" b="0" i="0" u="none" strike="noStrike" cap="none" normalizeH="0" baseline="0">
                <a:ln>
                  <a:noFill/>
                </a:ln>
                <a:solidFill>
                  <a:srgbClr val="C3E88D"/>
                </a:solidFill>
                <a:effectLst/>
                <a:latin typeface="JetBrains Mono"/>
              </a:rPr>
            </a:br>
            <a:r>
              <a:rPr kumimoji="0" lang="fr-FR" altLang="fr-FR" sz="1050" b="0" i="0" u="none" strike="noStrike" cap="none" normalizeH="0" baseline="0">
                <a:ln>
                  <a:noFill/>
                </a:ln>
                <a:solidFill>
                  <a:srgbClr val="C3E88D"/>
                </a:solidFill>
                <a:effectLst/>
                <a:latin typeface="JetBrains Mono"/>
              </a:rPr>
              <a:t>(Hint: it’s an object, what is it’s type?)</a:t>
            </a:r>
            <a:br>
              <a:rPr kumimoji="0" lang="fr-FR" altLang="fr-FR" sz="1050" b="0" i="0" u="none" strike="noStrike" cap="none" normalizeH="0" baseline="0">
                <a:ln>
                  <a:noFill/>
                </a:ln>
                <a:solidFill>
                  <a:srgbClr val="C3E88D"/>
                </a:solidFill>
                <a:effectLst/>
                <a:latin typeface="JetBrains Mono"/>
              </a:rPr>
            </a:br>
            <a:br>
              <a:rPr kumimoji="0" lang="fr-FR" altLang="fr-FR" sz="1050" b="0" i="0" u="none" strike="noStrike" cap="none" normalizeH="0" baseline="0">
                <a:ln>
                  <a:noFill/>
                </a:ln>
                <a:solidFill>
                  <a:srgbClr val="C3E88D"/>
                </a:solidFill>
                <a:effectLst/>
                <a:latin typeface="JetBrains Mono"/>
              </a:rPr>
            </a:br>
            <a:r>
              <a:rPr kumimoji="0" lang="fr-FR" altLang="fr-FR" sz="1050" b="0" i="0" u="none" strike="noStrike" cap="none" normalizeH="0" baseline="0">
                <a:ln>
                  <a:noFill/>
                </a:ln>
                <a:solidFill>
                  <a:srgbClr val="C3E88D"/>
                </a:solidFill>
                <a:effectLst/>
                <a:latin typeface="JetBrains Mono"/>
              </a:rPr>
              <a:t>(Hint hint: it’s of type `FirstHundredGenerator`).</a:t>
            </a:r>
            <a:br>
              <a:rPr kumimoji="0" lang="fr-FR" altLang="fr-FR" sz="1050" b="0" i="0" u="none" strike="noStrike" cap="none" normalizeH="0" baseline="0">
                <a:ln>
                  <a:noFill/>
                </a:ln>
                <a:solidFill>
                  <a:srgbClr val="C3E88D"/>
                </a:solidFill>
                <a:effectLst/>
                <a:latin typeface="JetBrains Mono"/>
              </a:rPr>
            </a:br>
            <a:br>
              <a:rPr kumimoji="0" lang="fr-FR" altLang="fr-FR" sz="1050" b="0" i="0" u="none" strike="noStrike" cap="none" normalizeH="0" baseline="0">
                <a:ln>
                  <a:noFill/>
                </a:ln>
                <a:solidFill>
                  <a:srgbClr val="C3E88D"/>
                </a:solidFill>
                <a:effectLst/>
                <a:latin typeface="JetBrains Mono"/>
              </a:rPr>
            </a:br>
            <a:r>
              <a:rPr kumimoji="0" lang="fr-FR" altLang="fr-FR" sz="1050" b="0" i="0" u="none" strike="noStrike" cap="none" normalizeH="0" baseline="0">
                <a:ln>
                  <a:noFill/>
                </a:ln>
                <a:solidFill>
                  <a:srgbClr val="C3E88D"/>
                </a:solidFill>
                <a:effectLst/>
                <a:latin typeface="JetBrains Mono"/>
              </a:rPr>
              <a:t>Knowing that, we can change the generator to this:</a:t>
            </a:r>
            <a:br>
              <a:rPr kumimoji="0" lang="fr-FR" altLang="fr-FR" sz="1050" b="0" i="0" u="none" strike="noStrike" cap="none" normalizeH="0" baseline="0">
                <a:ln>
                  <a:noFill/>
                </a:ln>
                <a:solidFill>
                  <a:srgbClr val="C3E88D"/>
                </a:solidFill>
                <a:effectLst/>
                <a:latin typeface="JetBrains Mono"/>
              </a:rPr>
            </a:br>
            <a:r>
              <a:rPr kumimoji="0" lang="fr-FR" altLang="fr-FR" sz="1050" b="0" i="0" u="none" strike="noStrike" cap="none" normalizeH="0" baseline="0">
                <a:ln>
                  <a:noFill/>
                </a:ln>
                <a:solidFill>
                  <a:srgbClr val="C3E88D"/>
                </a:solidFill>
                <a:effectLst/>
                <a:latin typeface="JetBrains Mono"/>
              </a:rPr>
              <a:t>"""</a:t>
            </a:r>
            <a:br>
              <a:rPr kumimoji="0" lang="fr-FR" altLang="fr-FR" sz="1050" b="0" i="0" u="none" strike="noStrike" cap="none" normalizeH="0" baseline="0">
                <a:ln>
                  <a:noFill/>
                </a:ln>
                <a:solidFill>
                  <a:srgbClr val="C3E88D"/>
                </a:solidFill>
                <a:effectLst/>
                <a:latin typeface="JetBrains Mono"/>
              </a:rPr>
            </a:br>
            <a:br>
              <a:rPr kumimoji="0" lang="fr-FR" altLang="fr-FR" sz="1050" b="0" i="0" u="none" strike="noStrike" cap="none" normalizeH="0" baseline="0">
                <a:ln>
                  <a:noFill/>
                </a:ln>
                <a:solidFill>
                  <a:srgbClr val="C3E88D"/>
                </a:solidFill>
                <a:effectLst/>
                <a:latin typeface="JetBrains Mono"/>
              </a:rPr>
            </a:br>
            <a:r>
              <a:rPr kumimoji="0" lang="fr-FR" altLang="fr-FR" sz="1050" b="0" i="1" u="none" strike="noStrike" cap="none" normalizeH="0" baseline="0">
                <a:ln>
                  <a:noFill/>
                </a:ln>
                <a:solidFill>
                  <a:srgbClr val="C792EA"/>
                </a:solidFill>
                <a:effectLst/>
                <a:latin typeface="JetBrains Mono"/>
              </a:rPr>
              <a:t>class </a:t>
            </a:r>
            <a:r>
              <a:rPr kumimoji="0" lang="fr-FR" altLang="fr-FR" sz="1050" b="0" i="0" u="none" strike="noStrike" cap="none" normalizeH="0" baseline="0">
                <a:ln>
                  <a:noFill/>
                </a:ln>
                <a:solidFill>
                  <a:srgbClr val="FFCB6B"/>
                </a:solidFill>
                <a:effectLst/>
                <a:latin typeface="JetBrains Mono"/>
              </a:rPr>
              <a:t>FirstHundredGenerator</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1" u="none" strike="noStrike" cap="none" normalizeH="0" baseline="0">
                <a:ln>
                  <a:noFill/>
                </a:ln>
                <a:solidFill>
                  <a:srgbClr val="C792EA"/>
                </a:solidFill>
                <a:effectLst/>
                <a:latin typeface="JetBrains Mono"/>
              </a:rPr>
              <a:t>def </a:t>
            </a:r>
            <a:r>
              <a:rPr kumimoji="0" lang="fr-FR" altLang="fr-FR" sz="1050" b="0" i="1" u="none" strike="noStrike" cap="none" normalizeH="0" baseline="0">
                <a:ln>
                  <a:noFill/>
                </a:ln>
                <a:solidFill>
                  <a:srgbClr val="82AAFF"/>
                </a:solidFill>
                <a:effectLst/>
                <a:latin typeface="JetBrains Mono"/>
              </a:rPr>
              <a:t>__init__</a:t>
            </a:r>
            <a:r>
              <a:rPr kumimoji="0" lang="fr-FR" altLang="fr-FR" sz="1050" b="0" i="0" u="none" strike="noStrike" cap="none" normalizeH="0" baseline="0">
                <a:ln>
                  <a:noFill/>
                </a:ln>
                <a:solidFill>
                  <a:srgbClr val="89DDFF"/>
                </a:solidFill>
                <a:effectLst/>
                <a:latin typeface="JetBrains Mono"/>
              </a:rPr>
              <a:t>(</a:t>
            </a:r>
            <a:r>
              <a:rPr kumimoji="0" lang="fr-FR" altLang="fr-FR" sz="1050" b="0" i="1" u="none" strike="noStrike" cap="none" normalizeH="0" baseline="0">
                <a:ln>
                  <a:noFill/>
                </a:ln>
                <a:solidFill>
                  <a:srgbClr val="FF5370"/>
                </a:solidFill>
                <a:effectLst/>
                <a:latin typeface="JetBrains Mono"/>
              </a:rPr>
              <a:t>self</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1" u="none" strike="noStrike" cap="none" normalizeH="0" baseline="0">
                <a:ln>
                  <a:noFill/>
                </a:ln>
                <a:solidFill>
                  <a:srgbClr val="FF5370"/>
                </a:solidFill>
                <a:effectLst/>
                <a:latin typeface="JetBrains Mono"/>
              </a:rPr>
              <a:t>self</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C3CEE3"/>
                </a:solidFill>
                <a:effectLst/>
                <a:latin typeface="JetBrains Mono"/>
              </a:rPr>
              <a:t>number </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F78C6C"/>
                </a:solidFill>
                <a:effectLst/>
                <a:latin typeface="JetBrains Mono"/>
              </a:rPr>
              <a:t>0</a:t>
            </a:r>
            <a:br>
              <a:rPr kumimoji="0" lang="fr-FR" altLang="fr-FR" sz="1050" b="0" i="0" u="none" strike="noStrike" cap="none" normalizeH="0" baseline="0">
                <a:ln>
                  <a:noFill/>
                </a:ln>
                <a:solidFill>
                  <a:srgbClr val="F78C6C"/>
                </a:solidFill>
                <a:effectLst/>
                <a:latin typeface="JetBrains Mono"/>
              </a:rPr>
            </a:br>
            <a:br>
              <a:rPr kumimoji="0" lang="fr-FR" altLang="fr-FR" sz="1050" b="0" i="0" u="none" strike="noStrike" cap="none" normalizeH="0" baseline="0">
                <a:ln>
                  <a:noFill/>
                </a:ln>
                <a:solidFill>
                  <a:srgbClr val="F78C6C"/>
                </a:solidFill>
                <a:effectLst/>
                <a:latin typeface="JetBrains Mono"/>
              </a:rPr>
            </a:br>
            <a:r>
              <a:rPr kumimoji="0" lang="fr-FR" altLang="fr-FR" sz="1050" b="0" i="0" u="none" strike="noStrike" cap="none" normalizeH="0" baseline="0">
                <a:ln>
                  <a:noFill/>
                </a:ln>
                <a:solidFill>
                  <a:srgbClr val="F78C6C"/>
                </a:solidFill>
                <a:effectLst/>
                <a:latin typeface="JetBrains Mono"/>
              </a:rPr>
              <a:t>    </a:t>
            </a:r>
            <a:r>
              <a:rPr kumimoji="0" lang="fr-FR" altLang="fr-FR" sz="1050" b="0" i="1" u="none" strike="noStrike" cap="none" normalizeH="0" baseline="0">
                <a:ln>
                  <a:noFill/>
                </a:ln>
                <a:solidFill>
                  <a:srgbClr val="C792EA"/>
                </a:solidFill>
                <a:effectLst/>
                <a:latin typeface="JetBrains Mono"/>
              </a:rPr>
              <a:t>def </a:t>
            </a:r>
            <a:r>
              <a:rPr kumimoji="0" lang="fr-FR" altLang="fr-FR" sz="1050" b="0" i="1" u="none" strike="noStrike" cap="none" normalizeH="0" baseline="0">
                <a:ln>
                  <a:noFill/>
                </a:ln>
                <a:solidFill>
                  <a:srgbClr val="82AAFF"/>
                </a:solidFill>
                <a:effectLst/>
                <a:latin typeface="JetBrains Mono"/>
              </a:rPr>
              <a:t>__next__</a:t>
            </a:r>
            <a:r>
              <a:rPr kumimoji="0" lang="fr-FR" altLang="fr-FR" sz="1050" b="0" i="0" u="none" strike="noStrike" cap="none" normalizeH="0" baseline="0">
                <a:ln>
                  <a:noFill/>
                </a:ln>
                <a:solidFill>
                  <a:srgbClr val="89DDFF"/>
                </a:solidFill>
                <a:effectLst/>
                <a:latin typeface="JetBrains Mono"/>
              </a:rPr>
              <a:t>(</a:t>
            </a:r>
            <a:r>
              <a:rPr kumimoji="0" lang="fr-FR" altLang="fr-FR" sz="1050" b="0" i="1" u="none" strike="noStrike" cap="none" normalizeH="0" baseline="0">
                <a:ln>
                  <a:noFill/>
                </a:ln>
                <a:solidFill>
                  <a:srgbClr val="FF5370"/>
                </a:solidFill>
                <a:effectLst/>
                <a:latin typeface="JetBrains Mono"/>
              </a:rPr>
              <a:t>self</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1" u="none" strike="noStrike" cap="none" normalizeH="0" baseline="0">
                <a:ln>
                  <a:noFill/>
                </a:ln>
                <a:solidFill>
                  <a:srgbClr val="C792EA"/>
                </a:solidFill>
                <a:effectLst/>
                <a:latin typeface="JetBrains Mono"/>
              </a:rPr>
              <a:t>if </a:t>
            </a:r>
            <a:r>
              <a:rPr kumimoji="0" lang="fr-FR" altLang="fr-FR" sz="1050" b="0" i="1" u="none" strike="noStrike" cap="none" normalizeH="0" baseline="0">
                <a:ln>
                  <a:noFill/>
                </a:ln>
                <a:solidFill>
                  <a:srgbClr val="FF5370"/>
                </a:solidFill>
                <a:effectLst/>
                <a:latin typeface="JetBrains Mono"/>
              </a:rPr>
              <a:t>self</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C3CEE3"/>
                </a:solidFill>
                <a:effectLst/>
                <a:latin typeface="JetBrains Mono"/>
              </a:rPr>
              <a:t>number </a:t>
            </a:r>
            <a:r>
              <a:rPr kumimoji="0" lang="fr-FR" altLang="fr-FR" sz="1050" b="0" i="0" u="none" strike="noStrike" cap="none" normalizeH="0" baseline="0">
                <a:ln>
                  <a:noFill/>
                </a:ln>
                <a:solidFill>
                  <a:srgbClr val="89DDFF"/>
                </a:solidFill>
                <a:effectLst/>
                <a:latin typeface="JetBrains Mono"/>
              </a:rPr>
              <a:t>&lt; </a:t>
            </a:r>
            <a:r>
              <a:rPr kumimoji="0" lang="fr-FR" altLang="fr-FR" sz="1050" b="0" i="0" u="none" strike="noStrike" cap="none" normalizeH="0" baseline="0">
                <a:ln>
                  <a:noFill/>
                </a:ln>
                <a:solidFill>
                  <a:srgbClr val="F78C6C"/>
                </a:solidFill>
                <a:effectLst/>
                <a:latin typeface="JetBrains Mono"/>
              </a:rPr>
              <a:t>100</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C3CEE3"/>
                </a:solidFill>
                <a:effectLst/>
                <a:latin typeface="JetBrains Mono"/>
              </a:rPr>
              <a:t>current </a:t>
            </a:r>
            <a:r>
              <a:rPr kumimoji="0" lang="fr-FR" altLang="fr-FR" sz="1050" b="0" i="0" u="none" strike="noStrike" cap="none" normalizeH="0" baseline="0">
                <a:ln>
                  <a:noFill/>
                </a:ln>
                <a:solidFill>
                  <a:srgbClr val="89DDFF"/>
                </a:solidFill>
                <a:effectLst/>
                <a:latin typeface="JetBrains Mono"/>
              </a:rPr>
              <a:t>= </a:t>
            </a:r>
            <a:r>
              <a:rPr kumimoji="0" lang="fr-FR" altLang="fr-FR" sz="1050" b="0" i="1" u="none" strike="noStrike" cap="none" normalizeH="0" baseline="0">
                <a:ln>
                  <a:noFill/>
                </a:ln>
                <a:solidFill>
                  <a:srgbClr val="FF5370"/>
                </a:solidFill>
                <a:effectLst/>
                <a:latin typeface="JetBrains Mono"/>
              </a:rPr>
              <a:t>self</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C3CEE3"/>
                </a:solidFill>
                <a:effectLst/>
                <a:latin typeface="JetBrains Mono"/>
              </a:rPr>
              <a:t>number</a:t>
            </a:r>
            <a:br>
              <a:rPr kumimoji="0" lang="fr-FR" altLang="fr-FR" sz="1050" b="0" i="0" u="none" strike="noStrike" cap="none" normalizeH="0" baseline="0">
                <a:ln>
                  <a:noFill/>
                </a:ln>
                <a:solidFill>
                  <a:srgbClr val="C3CEE3"/>
                </a:solidFill>
                <a:effectLst/>
                <a:latin typeface="JetBrains Mono"/>
              </a:rPr>
            </a:br>
            <a:r>
              <a:rPr kumimoji="0" lang="fr-FR" altLang="fr-FR" sz="1050" b="0" i="0" u="none" strike="noStrike" cap="none" normalizeH="0" baseline="0">
                <a:ln>
                  <a:noFill/>
                </a:ln>
                <a:solidFill>
                  <a:srgbClr val="C3CEE3"/>
                </a:solidFill>
                <a:effectLst/>
                <a:latin typeface="JetBrains Mono"/>
              </a:rPr>
              <a:t>            </a:t>
            </a:r>
            <a:r>
              <a:rPr kumimoji="0" lang="fr-FR" altLang="fr-FR" sz="1050" b="0" i="1" u="none" strike="noStrike" cap="none" normalizeH="0" baseline="0">
                <a:ln>
                  <a:noFill/>
                </a:ln>
                <a:solidFill>
                  <a:srgbClr val="FF5370"/>
                </a:solidFill>
                <a:effectLst/>
                <a:latin typeface="JetBrains Mono"/>
              </a:rPr>
              <a:t>self</a:t>
            </a:r>
            <a:r>
              <a:rPr kumimoji="0" lang="fr-FR" altLang="fr-FR" sz="1050" b="0" i="0" u="none" strike="noStrike" cap="none" normalizeH="0" baseline="0">
                <a:ln>
                  <a:noFill/>
                </a:ln>
                <a:solidFill>
                  <a:srgbClr val="89DDFF"/>
                </a:solidFill>
                <a:effectLst/>
                <a:latin typeface="JetBrains Mono"/>
              </a:rPr>
              <a:t>.</a:t>
            </a:r>
            <a:r>
              <a:rPr kumimoji="0" lang="fr-FR" altLang="fr-FR" sz="1050" b="0" i="0" u="none" strike="noStrike" cap="none" normalizeH="0" baseline="0">
                <a:ln>
                  <a:noFill/>
                </a:ln>
                <a:solidFill>
                  <a:srgbClr val="C3CEE3"/>
                </a:solidFill>
                <a:effectLst/>
                <a:latin typeface="JetBrains Mono"/>
              </a:rPr>
              <a:t>number </a:t>
            </a:r>
            <a:r>
              <a:rPr kumimoji="0" lang="fr-FR" altLang="fr-FR" sz="1050" b="0" i="0" u="none" strike="noStrike" cap="none" normalizeH="0" baseline="0">
                <a:ln>
                  <a:noFill/>
                </a:ln>
                <a:solidFill>
                  <a:srgbClr val="89DDFF"/>
                </a:solidFill>
                <a:effectLst/>
                <a:latin typeface="JetBrains Mono"/>
              </a:rPr>
              <a:t>+= </a:t>
            </a:r>
            <a:r>
              <a:rPr kumimoji="0" lang="fr-FR" altLang="fr-FR" sz="1050" b="0" i="0" u="none" strike="noStrike" cap="none" normalizeH="0" baseline="0">
                <a:ln>
                  <a:noFill/>
                </a:ln>
                <a:solidFill>
                  <a:srgbClr val="F78C6C"/>
                </a:solidFill>
                <a:effectLst/>
                <a:latin typeface="JetBrains Mono"/>
              </a:rPr>
              <a:t>1</a:t>
            </a:r>
            <a:br>
              <a:rPr kumimoji="0" lang="fr-FR" altLang="fr-FR" sz="1050" b="0" i="0" u="none" strike="noStrike" cap="none" normalizeH="0" baseline="0">
                <a:ln>
                  <a:noFill/>
                </a:ln>
                <a:solidFill>
                  <a:srgbClr val="F78C6C"/>
                </a:solidFill>
                <a:effectLst/>
                <a:latin typeface="JetBrains Mono"/>
              </a:rPr>
            </a:br>
            <a:r>
              <a:rPr kumimoji="0" lang="fr-FR" altLang="fr-FR" sz="1050" b="0" i="0" u="none" strike="noStrike" cap="none" normalizeH="0" baseline="0">
                <a:ln>
                  <a:noFill/>
                </a:ln>
                <a:solidFill>
                  <a:srgbClr val="F78C6C"/>
                </a:solidFill>
                <a:effectLst/>
                <a:latin typeface="JetBrains Mono"/>
              </a:rPr>
              <a:t>            </a:t>
            </a:r>
            <a:r>
              <a:rPr kumimoji="0" lang="fr-FR" altLang="fr-FR" sz="1050" b="0" i="1" u="none" strike="noStrike" cap="none" normalizeH="0" baseline="0">
                <a:ln>
                  <a:noFill/>
                </a:ln>
                <a:solidFill>
                  <a:srgbClr val="C792EA"/>
                </a:solidFill>
                <a:effectLst/>
                <a:latin typeface="JetBrains Mono"/>
              </a:rPr>
              <a:t>return </a:t>
            </a:r>
            <a:r>
              <a:rPr kumimoji="0" lang="fr-FR" altLang="fr-FR" sz="1050" b="0" i="0" u="none" strike="noStrike" cap="none" normalizeH="0" baseline="0">
                <a:ln>
                  <a:noFill/>
                </a:ln>
                <a:solidFill>
                  <a:srgbClr val="C3CEE3"/>
                </a:solidFill>
                <a:effectLst/>
                <a:latin typeface="JetBrains Mono"/>
              </a:rPr>
              <a:t>current</a:t>
            </a:r>
            <a:br>
              <a:rPr kumimoji="0" lang="fr-FR" altLang="fr-FR" sz="1050" b="0" i="0" u="none" strike="noStrike" cap="none" normalizeH="0" baseline="0">
                <a:ln>
                  <a:noFill/>
                </a:ln>
                <a:solidFill>
                  <a:srgbClr val="C3CEE3"/>
                </a:solidFill>
                <a:effectLst/>
                <a:latin typeface="JetBrains Mono"/>
              </a:rPr>
            </a:br>
            <a:r>
              <a:rPr kumimoji="0" lang="fr-FR" altLang="fr-FR" sz="1050" b="0" i="0" u="none" strike="noStrike" cap="none" normalizeH="0" baseline="0">
                <a:ln>
                  <a:noFill/>
                </a:ln>
                <a:solidFill>
                  <a:srgbClr val="C3CEE3"/>
                </a:solidFill>
                <a:effectLst/>
                <a:latin typeface="JetBrains Mono"/>
              </a:rPr>
              <a:t>        </a:t>
            </a:r>
            <a:r>
              <a:rPr kumimoji="0" lang="fr-FR" altLang="fr-FR" sz="1050" b="0" i="1" u="none" strike="noStrike" cap="none" normalizeH="0" baseline="0">
                <a:ln>
                  <a:noFill/>
                </a:ln>
                <a:solidFill>
                  <a:srgbClr val="C792EA"/>
                </a:solidFill>
                <a:effectLst/>
                <a:latin typeface="JetBrains Mono"/>
              </a:rPr>
              <a:t>else</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1" u="none" strike="noStrike" cap="none" normalizeH="0" baseline="0">
                <a:ln>
                  <a:noFill/>
                </a:ln>
                <a:solidFill>
                  <a:srgbClr val="C792EA"/>
                </a:solidFill>
                <a:effectLst/>
                <a:latin typeface="JetBrains Mono"/>
              </a:rPr>
              <a:t>raise </a:t>
            </a:r>
            <a:r>
              <a:rPr kumimoji="0" lang="fr-FR" altLang="fr-FR" sz="1050" b="0" i="1" u="none" strike="noStrike" cap="none" normalizeH="0" baseline="0">
                <a:ln>
                  <a:noFill/>
                </a:ln>
                <a:solidFill>
                  <a:srgbClr val="82AAFF"/>
                </a:solidFill>
                <a:effectLst/>
                <a:latin typeface="JetBrains Mono"/>
              </a:rPr>
              <a:t>StopIteration</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1" u="none" strike="noStrike" cap="none" normalizeH="0" baseline="0">
                <a:ln>
                  <a:noFill/>
                </a:ln>
                <a:solidFill>
                  <a:srgbClr val="C792EA"/>
                </a:solidFill>
                <a:effectLst/>
                <a:latin typeface="JetBrains Mono"/>
              </a:rPr>
              <a:t>def </a:t>
            </a:r>
            <a:r>
              <a:rPr kumimoji="0" lang="fr-FR" altLang="fr-FR" sz="1050" b="0" i="1" u="none" strike="noStrike" cap="none" normalizeH="0" baseline="0">
                <a:ln>
                  <a:noFill/>
                </a:ln>
                <a:solidFill>
                  <a:srgbClr val="82AAFF"/>
                </a:solidFill>
                <a:effectLst/>
                <a:latin typeface="JetBrains Mono"/>
              </a:rPr>
              <a:t>__iter__</a:t>
            </a:r>
            <a:r>
              <a:rPr kumimoji="0" lang="fr-FR" altLang="fr-FR" sz="1050" b="0" i="0" u="none" strike="noStrike" cap="none" normalizeH="0" baseline="0">
                <a:ln>
                  <a:noFill/>
                </a:ln>
                <a:solidFill>
                  <a:srgbClr val="89DDFF"/>
                </a:solidFill>
                <a:effectLst/>
                <a:latin typeface="JetBrains Mono"/>
              </a:rPr>
              <a:t>(</a:t>
            </a:r>
            <a:r>
              <a:rPr kumimoji="0" lang="fr-FR" altLang="fr-FR" sz="1050" b="0" i="1" u="none" strike="noStrike" cap="none" normalizeH="0" baseline="0">
                <a:ln>
                  <a:noFill/>
                </a:ln>
                <a:solidFill>
                  <a:srgbClr val="FF5370"/>
                </a:solidFill>
                <a:effectLst/>
                <a:latin typeface="JetBrains Mono"/>
              </a:rPr>
              <a:t>self</a:t>
            </a:r>
            <a:r>
              <a:rPr kumimoji="0" lang="fr-FR" altLang="fr-FR" sz="1050" b="0" i="0" u="none" strike="noStrike" cap="none" normalizeH="0" baseline="0">
                <a:ln>
                  <a:noFill/>
                </a:ln>
                <a:solidFill>
                  <a:srgbClr val="89DDFF"/>
                </a:solidFill>
                <a:effectLst/>
                <a:latin typeface="JetBrains Mono"/>
              </a:rPr>
              <a:t>):</a:t>
            </a:r>
            <a:br>
              <a:rPr kumimoji="0" lang="fr-FR" altLang="fr-FR" sz="1050" b="0" i="0" u="none" strike="noStrike" cap="none" normalizeH="0" baseline="0">
                <a:ln>
                  <a:noFill/>
                </a:ln>
                <a:solidFill>
                  <a:srgbClr val="89DDFF"/>
                </a:solidFill>
                <a:effectLst/>
                <a:latin typeface="JetBrains Mono"/>
              </a:rPr>
            </a:br>
            <a:r>
              <a:rPr kumimoji="0" lang="fr-FR" altLang="fr-FR" sz="1050" b="0" i="0" u="none" strike="noStrike" cap="none" normalizeH="0" baseline="0">
                <a:ln>
                  <a:noFill/>
                </a:ln>
                <a:solidFill>
                  <a:srgbClr val="89DDFF"/>
                </a:solidFill>
                <a:effectLst/>
                <a:latin typeface="JetBrains Mono"/>
              </a:rPr>
              <a:t>        </a:t>
            </a:r>
            <a:r>
              <a:rPr kumimoji="0" lang="fr-FR" altLang="fr-FR" sz="1050" b="0" i="1" u="none" strike="noStrike" cap="none" normalizeH="0" baseline="0">
                <a:ln>
                  <a:noFill/>
                </a:ln>
                <a:solidFill>
                  <a:srgbClr val="C792EA"/>
                </a:solidFill>
                <a:effectLst/>
                <a:latin typeface="JetBrains Mono"/>
              </a:rPr>
              <a:t>return </a:t>
            </a:r>
            <a:r>
              <a:rPr kumimoji="0" lang="fr-FR" altLang="fr-FR" sz="1050" b="0" i="1" u="none" strike="noStrike" cap="none" normalizeH="0" baseline="0">
                <a:ln>
                  <a:noFill/>
                </a:ln>
                <a:solidFill>
                  <a:srgbClr val="FF5370"/>
                </a:solidFill>
                <a:effectLst/>
                <a:latin typeface="JetBrains Mono"/>
              </a:rPr>
              <a:t>self</a:t>
            </a:r>
            <a:br>
              <a:rPr kumimoji="0" lang="fr-FR" altLang="fr-FR" sz="1050" b="0" i="1" u="none" strike="noStrike" cap="none" normalizeH="0" baseline="0">
                <a:ln>
                  <a:noFill/>
                </a:ln>
                <a:solidFill>
                  <a:srgbClr val="FF5370"/>
                </a:solidFill>
                <a:effectLst/>
                <a:latin typeface="JetBrains Mono"/>
              </a:rPr>
            </a:br>
            <a:br>
              <a:rPr kumimoji="0" lang="fr-FR" altLang="fr-FR" sz="1050" b="0" i="1" u="none" strike="noStrike" cap="none" normalizeH="0" baseline="0">
                <a:ln>
                  <a:noFill/>
                </a:ln>
                <a:solidFill>
                  <a:srgbClr val="FF5370"/>
                </a:solidFill>
                <a:effectLst/>
                <a:latin typeface="JetBrains Mono"/>
              </a:rPr>
            </a:br>
            <a:r>
              <a:rPr kumimoji="0" lang="fr-FR" altLang="fr-FR" sz="1050" b="0" i="0" u="none" strike="noStrike" cap="none" normalizeH="0" baseline="0">
                <a:ln>
                  <a:noFill/>
                </a:ln>
                <a:solidFill>
                  <a:srgbClr val="C3E88D"/>
                </a:solidFill>
                <a:effectLst/>
                <a:latin typeface="JetBrains Mono"/>
              </a:rPr>
              <a:t>"""</a:t>
            </a:r>
            <a:br>
              <a:rPr kumimoji="0" lang="fr-FR" altLang="fr-FR" sz="1050" b="0" i="0" u="none" strike="noStrike" cap="none" normalizeH="0" baseline="0">
                <a:ln>
                  <a:noFill/>
                </a:ln>
                <a:solidFill>
                  <a:srgbClr val="C3E88D"/>
                </a:solidFill>
                <a:effectLst/>
                <a:latin typeface="JetBrains Mono"/>
              </a:rPr>
            </a:br>
            <a:r>
              <a:rPr kumimoji="0" lang="fr-FR" altLang="fr-FR" sz="1050" b="0" i="0" u="none" strike="noStrike" cap="none" normalizeH="0" baseline="0">
                <a:ln>
                  <a:noFill/>
                </a:ln>
                <a:solidFill>
                  <a:srgbClr val="C3E88D"/>
                </a:solidFill>
                <a:effectLst/>
                <a:latin typeface="JetBrains Mono"/>
              </a:rPr>
              <a:t>And then we don’t need a separate iterable at all—the generator itself is now both an iterator and an iterable.</a:t>
            </a:r>
            <a:br>
              <a:rPr kumimoji="0" lang="fr-FR" altLang="fr-FR" sz="1050" b="0" i="0" u="none" strike="noStrike" cap="none" normalizeH="0" baseline="0">
                <a:ln>
                  <a:noFill/>
                </a:ln>
                <a:solidFill>
                  <a:srgbClr val="C3E88D"/>
                </a:solidFill>
                <a:effectLst/>
                <a:latin typeface="JetBrains Mono"/>
              </a:rPr>
            </a:br>
            <a:r>
              <a:rPr kumimoji="0" lang="fr-FR" altLang="fr-FR" sz="1050" b="0" i="0" u="none" strike="noStrike" cap="none" normalizeH="0" baseline="0">
                <a:ln>
                  <a:noFill/>
                </a:ln>
                <a:solidFill>
                  <a:srgbClr val="C3E88D"/>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266</a:t>
            </a:fld>
            <a:endParaRPr lang="fr-FR" dirty="0"/>
          </a:p>
        </p:txBody>
      </p:sp>
      <p:sp>
        <p:nvSpPr>
          <p:cNvPr id="9" name="ZoneTexte 8">
            <a:extLst>
              <a:ext uri="{FF2B5EF4-FFF2-40B4-BE49-F238E27FC236}">
                <a16:creationId xmlns:a16="http://schemas.microsoft.com/office/drawing/2014/main" id="{9273276C-A1BF-4670-8A08-E7D15D7DB5A4}"/>
              </a:ext>
            </a:extLst>
          </p:cNvPr>
          <p:cNvSpPr txBox="1"/>
          <p:nvPr/>
        </p:nvSpPr>
        <p:spPr>
          <a:xfrm>
            <a:off x="160269" y="940020"/>
            <a:ext cx="8376745" cy="253916"/>
          </a:xfrm>
          <a:prstGeom prst="rect">
            <a:avLst/>
          </a:prstGeom>
          <a:noFill/>
        </p:spPr>
        <p:txBody>
          <a:bodyPr wrap="square" rtlCol="0">
            <a:spAutoFit/>
          </a:bodyPr>
          <a:lstStyle/>
          <a:p>
            <a:endParaRPr lang="fr-FR" sz="1050" dirty="0"/>
          </a:p>
        </p:txBody>
      </p:sp>
      <p:sp>
        <p:nvSpPr>
          <p:cNvPr id="5" name="Rectangle 1">
            <a:extLst>
              <a:ext uri="{FF2B5EF4-FFF2-40B4-BE49-F238E27FC236}">
                <a16:creationId xmlns:a16="http://schemas.microsoft.com/office/drawing/2014/main" id="{3182880E-6100-438F-BB60-366AA3A327CC}"/>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434961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Destructuring Syntax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158347358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chemeClr val="accent2">
                  <a:lumMod val="75000"/>
                </a:schemeClr>
              </a:gs>
              <a:gs pos="100000">
                <a:schemeClr val="accent2">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268</a:t>
            </a:fld>
            <a:endParaRPr lang="fr-FR" dirty="0"/>
          </a:p>
        </p:txBody>
      </p:sp>
      <p:sp>
        <p:nvSpPr>
          <p:cNvPr id="9" name="Titre 8">
            <a:extLst>
              <a:ext uri="{FF2B5EF4-FFF2-40B4-BE49-F238E27FC236}">
                <a16:creationId xmlns:a16="http://schemas.microsoft.com/office/drawing/2014/main" id="{32235955-E8E1-4E74-999F-E38062FBFF76}"/>
              </a:ext>
            </a:extLst>
          </p:cNvPr>
          <p:cNvSpPr>
            <a:spLocks noGrp="1"/>
          </p:cNvSpPr>
          <p:nvPr>
            <p:ph type="title"/>
          </p:nvPr>
        </p:nvSpPr>
        <p:spPr/>
        <p:txBody>
          <a:bodyPr/>
          <a:lstStyle/>
          <a:p>
            <a:pPr algn="ctr" fontAlgn="base">
              <a:spcAft>
                <a:spcPct val="0"/>
              </a:spcAft>
            </a:pPr>
            <a:r>
              <a:rPr lang="en-US" sz="6000" dirty="0">
                <a:solidFill>
                  <a:schemeClr val="accent5">
                    <a:lumMod val="75000"/>
                  </a:schemeClr>
                </a:solidFill>
              </a:rPr>
              <a:t>Destructuring syntax</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40E779F0-5EC2-4B80-930B-2C1B754D1E52}"/>
              </a:ext>
            </a:extLst>
          </p:cNvPr>
          <p:cNvSpPr txBox="1"/>
          <p:nvPr/>
        </p:nvSpPr>
        <p:spPr>
          <a:xfrm>
            <a:off x="103125" y="1726766"/>
            <a:ext cx="11928606" cy="830997"/>
          </a:xfrm>
          <a:prstGeom prst="rect">
            <a:avLst/>
          </a:prstGeom>
          <a:solidFill>
            <a:schemeClr val="tx1"/>
          </a:solidFill>
        </p:spPr>
        <p:txBody>
          <a:bodyPr wrap="square" rtlCol="0">
            <a:spAutoFit/>
          </a:bodyPr>
          <a:lstStyle/>
          <a:p>
            <a:r>
              <a:rPr lang="en-US" sz="1200" dirty="0">
                <a:solidFill>
                  <a:schemeClr val="bg1"/>
                </a:solidFill>
              </a:rPr>
              <a:t>friends = </a:t>
            </a:r>
            <a:r>
              <a:rPr lang="en-US" sz="1200" dirty="0">
                <a:solidFill>
                  <a:schemeClr val="accent5"/>
                </a:solidFill>
              </a:rPr>
              <a:t>[(</a:t>
            </a:r>
            <a:r>
              <a:rPr lang="en-US" sz="1200" dirty="0">
                <a:solidFill>
                  <a:schemeClr val="accent6"/>
                </a:solidFill>
              </a:rPr>
              <a:t>“Rolf”</a:t>
            </a:r>
            <a:r>
              <a:rPr lang="en-US" sz="1200" dirty="0">
                <a:solidFill>
                  <a:schemeClr val="bg1"/>
                </a:solidFill>
              </a:rPr>
              <a:t>, </a:t>
            </a:r>
            <a:r>
              <a:rPr lang="en-US" sz="1200" dirty="0">
                <a:solidFill>
                  <a:schemeClr val="accent2"/>
                </a:solidFill>
              </a:rPr>
              <a:t>25</a:t>
            </a:r>
            <a:r>
              <a:rPr lang="en-US" sz="1200" dirty="0">
                <a:solidFill>
                  <a:schemeClr val="bg1"/>
                </a:solidFill>
              </a:rPr>
              <a:t>), (</a:t>
            </a:r>
            <a:r>
              <a:rPr lang="en-US" sz="1200" dirty="0">
                <a:solidFill>
                  <a:schemeClr val="accent6"/>
                </a:solidFill>
              </a:rPr>
              <a:t>“Anne”</a:t>
            </a:r>
            <a:r>
              <a:rPr lang="en-US" sz="1200" dirty="0">
                <a:solidFill>
                  <a:schemeClr val="bg1"/>
                </a:solidFill>
              </a:rPr>
              <a:t>, </a:t>
            </a:r>
            <a:r>
              <a:rPr lang="en-US" sz="1200" dirty="0">
                <a:solidFill>
                  <a:schemeClr val="accent2"/>
                </a:solidFill>
              </a:rPr>
              <a:t>37</a:t>
            </a:r>
            <a:r>
              <a:rPr lang="en-US" sz="1200" dirty="0">
                <a:solidFill>
                  <a:schemeClr val="bg1"/>
                </a:solidFill>
              </a:rPr>
              <a:t>), (</a:t>
            </a:r>
            <a:r>
              <a:rPr lang="en-US" sz="1200" dirty="0">
                <a:solidFill>
                  <a:schemeClr val="accent6"/>
                </a:solidFill>
              </a:rPr>
              <a:t>“Charlie”</a:t>
            </a:r>
            <a:r>
              <a:rPr lang="en-US" sz="1200" dirty="0">
                <a:solidFill>
                  <a:schemeClr val="bg1"/>
                </a:solidFill>
              </a:rPr>
              <a:t>, </a:t>
            </a:r>
            <a:r>
              <a:rPr lang="en-US" sz="1200" dirty="0">
                <a:solidFill>
                  <a:schemeClr val="accent2"/>
                </a:solidFill>
              </a:rPr>
              <a:t>31</a:t>
            </a:r>
            <a:r>
              <a:rPr lang="en-US" sz="1200" dirty="0">
                <a:solidFill>
                  <a:schemeClr val="bg1"/>
                </a:solidFill>
              </a:rPr>
              <a:t>), (</a:t>
            </a:r>
            <a:r>
              <a:rPr lang="en-US" sz="1200" dirty="0">
                <a:solidFill>
                  <a:schemeClr val="accent6"/>
                </a:solidFill>
              </a:rPr>
              <a:t>“Bob”</a:t>
            </a:r>
            <a:r>
              <a:rPr lang="en-US" sz="1200" dirty="0">
                <a:solidFill>
                  <a:schemeClr val="bg1"/>
                </a:solidFill>
              </a:rPr>
              <a:t>, </a:t>
            </a:r>
            <a:r>
              <a:rPr lang="en-US" sz="1200" dirty="0">
                <a:solidFill>
                  <a:schemeClr val="accent2"/>
                </a:solidFill>
              </a:rPr>
              <a:t>22</a:t>
            </a:r>
            <a:r>
              <a:rPr lang="en-US" sz="1200" dirty="0">
                <a:solidFill>
                  <a:schemeClr val="accent5"/>
                </a:solidFill>
              </a:rPr>
              <a:t>)]</a:t>
            </a:r>
          </a:p>
          <a:p>
            <a:endParaRPr lang="en-US" sz="1200" dirty="0">
              <a:solidFill>
                <a:schemeClr val="bg1"/>
              </a:solidFill>
            </a:endParaRPr>
          </a:p>
          <a:p>
            <a:r>
              <a:rPr lang="en-US" sz="1200" dirty="0">
                <a:solidFill>
                  <a:srgbClr val="7030A0"/>
                </a:solidFill>
              </a:rPr>
              <a:t>for</a:t>
            </a:r>
            <a:r>
              <a:rPr lang="en-US" sz="1200" dirty="0">
                <a:solidFill>
                  <a:schemeClr val="bg1"/>
                </a:solidFill>
              </a:rPr>
              <a:t> name, age </a:t>
            </a:r>
            <a:r>
              <a:rPr lang="en-US" sz="1200" dirty="0">
                <a:solidFill>
                  <a:srgbClr val="7030A0"/>
                </a:solidFill>
              </a:rPr>
              <a:t>in</a:t>
            </a:r>
            <a:r>
              <a:rPr lang="en-US" sz="1200" dirty="0">
                <a:solidFill>
                  <a:schemeClr val="bg1"/>
                </a:solidFill>
              </a:rPr>
              <a:t> friends:</a:t>
            </a:r>
          </a:p>
          <a:p>
            <a:r>
              <a:rPr lang="en-US" sz="1200" dirty="0">
                <a:solidFill>
                  <a:schemeClr val="bg1"/>
                </a:solidFill>
              </a:rPr>
              <a:t>   </a:t>
            </a:r>
            <a:r>
              <a:rPr lang="en-US" sz="1200" dirty="0">
                <a:solidFill>
                  <a:schemeClr val="accent5"/>
                </a:solidFill>
              </a:rPr>
              <a:t>print(</a:t>
            </a:r>
            <a:r>
              <a:rPr lang="en-US" sz="1200" dirty="0">
                <a:solidFill>
                  <a:schemeClr val="accent6"/>
                </a:solidFill>
              </a:rPr>
              <a:t>f”</a:t>
            </a:r>
            <a:r>
              <a:rPr lang="en-US" sz="1200" dirty="0">
                <a:solidFill>
                  <a:schemeClr val="accent5"/>
                </a:solidFill>
              </a:rPr>
              <a:t>{</a:t>
            </a:r>
            <a:r>
              <a:rPr lang="en-US" sz="1200" dirty="0">
                <a:solidFill>
                  <a:schemeClr val="bg1"/>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is</a:t>
            </a:r>
            <a:r>
              <a:rPr lang="en-US" sz="1200" dirty="0">
                <a:solidFill>
                  <a:schemeClr val="bg1"/>
                </a:solidFill>
              </a:rPr>
              <a:t> </a:t>
            </a:r>
            <a:r>
              <a:rPr lang="en-US" sz="1200" dirty="0">
                <a:solidFill>
                  <a:schemeClr val="accent5"/>
                </a:solidFill>
              </a:rPr>
              <a:t>{</a:t>
            </a:r>
            <a:r>
              <a:rPr lang="en-US" sz="1200" dirty="0">
                <a:solidFill>
                  <a:schemeClr val="bg1"/>
                </a:solidFill>
              </a:rPr>
              <a:t>age</a:t>
            </a:r>
            <a:r>
              <a:rPr lang="en-US" sz="1200" dirty="0">
                <a:solidFill>
                  <a:schemeClr val="accent5"/>
                </a:solidFill>
              </a:rPr>
              <a:t>}</a:t>
            </a:r>
            <a:r>
              <a:rPr lang="en-US" sz="1200" dirty="0">
                <a:solidFill>
                  <a:schemeClr val="bg1"/>
                </a:solidFill>
              </a:rPr>
              <a:t> </a:t>
            </a:r>
            <a:r>
              <a:rPr lang="en-US" sz="1200" dirty="0">
                <a:solidFill>
                  <a:schemeClr val="accent6"/>
                </a:solidFill>
              </a:rPr>
              <a:t>years old.</a:t>
            </a:r>
            <a:r>
              <a:rPr lang="en-US" sz="1200" dirty="0">
                <a:solidFill>
                  <a:schemeClr val="bg1"/>
                </a:solidFill>
              </a:rPr>
              <a:t> ”</a:t>
            </a:r>
            <a:r>
              <a:rPr lang="en-US" sz="1200" dirty="0">
                <a:solidFill>
                  <a:schemeClr val="accent5"/>
                </a:solidFill>
              </a:rPr>
              <a:t>)</a:t>
            </a:r>
          </a:p>
        </p:txBody>
      </p:sp>
    </p:spTree>
    <p:extLst>
      <p:ext uri="{BB962C8B-B14F-4D97-AF65-F5344CB8AC3E}">
        <p14:creationId xmlns:p14="http://schemas.microsoft.com/office/powerpoint/2010/main" val="33521517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97031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my_file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file_content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my_file</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my_file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file_content</a:t>
            </a:r>
            <a:r>
              <a:rPr kumimoji="0" lang="fr-FR" altLang="fr-FR" sz="18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89DDFF"/>
                </a:solidFill>
                <a:latin typeface="JetBrains Mono"/>
              </a:rPr>
              <a:t>&gt;&gt; Rolph</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input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'Enter your name: '</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a:ln>
                  <a:noFill/>
                </a:ln>
                <a:solidFill>
                  <a:srgbClr val="C3CEE3"/>
                </a:solidFill>
                <a:effectLst/>
                <a:latin typeface="JetBrains Mono"/>
              </a:rPr>
              <a:t>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'data.txt'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'w'</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write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user_name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err="1">
                <a:ln>
                  <a:noFill/>
                </a:ln>
                <a:solidFill>
                  <a:srgbClr val="C3CEE3"/>
                </a:solidFill>
                <a:effectLst/>
                <a:latin typeface="JetBrains Mono"/>
              </a:rPr>
              <a:t>my_file_writing</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272</a:t>
            </a:fld>
            <a:endParaRPr lang="fr-FR" dirty="0"/>
          </a:p>
        </p:txBody>
      </p:sp>
      <p:sp>
        <p:nvSpPr>
          <p:cNvPr id="15" name="Rectangle 1">
            <a:extLst>
              <a:ext uri="{FF2B5EF4-FFF2-40B4-BE49-F238E27FC236}">
                <a16:creationId xmlns:a16="http://schemas.microsoft.com/office/drawing/2014/main" id="{B3D5D008-A399-4975-887B-C7CAD10557B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ZoneTexte 5">
            <a:extLst>
              <a:ext uri="{FF2B5EF4-FFF2-40B4-BE49-F238E27FC236}">
                <a16:creationId xmlns:a16="http://schemas.microsoft.com/office/drawing/2014/main" id="{51B42708-FC7A-42A7-9077-84452D621DE4}"/>
              </a:ext>
            </a:extLst>
          </p:cNvPr>
          <p:cNvSpPr txBox="1"/>
          <p:nvPr/>
        </p:nvSpPr>
        <p:spPr>
          <a:xfrm>
            <a:off x="7058025" y="2000249"/>
            <a:ext cx="4924423" cy="126188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C3CEE3"/>
                </a:solidFill>
                <a:latin typeface="JetBrains Mono"/>
              </a:rPr>
              <a:t>d</a:t>
            </a:r>
            <a:r>
              <a:rPr kumimoji="0" lang="fr-FR" altLang="fr-FR" sz="1800" b="0" i="0" u="none" strike="noStrike" cap="none" normalizeH="0" baseline="0" dirty="0">
                <a:ln>
                  <a:noFill/>
                </a:ln>
                <a:solidFill>
                  <a:srgbClr val="C3CEE3"/>
                </a:solidFill>
                <a:effectLst/>
                <a:latin typeface="JetBrains Mono"/>
              </a:rPr>
              <a:t>ata.txt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solidFill>
                <a:srgbClr val="C3CEE3"/>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4000" dirty="0">
                <a:solidFill>
                  <a:srgbClr val="C3CEE3"/>
                </a:solidFill>
                <a:latin typeface="JetBrains Mono"/>
              </a:rPr>
              <a:t>Rolph</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024207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chdir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89DDFF"/>
                </a:solidFill>
                <a:effectLst/>
                <a:latin typeface="JetBrains Mono"/>
              </a:rPr>
              <a:t>\t</a:t>
            </a:r>
            <a:r>
              <a:rPr kumimoji="0" lang="fr-FR" altLang="fr-FR" sz="1800" b="0" i="0" u="none" strike="noStrike" cap="none" normalizeH="0" baseline="0" dirty="0">
                <a:ln>
                  <a:noFill/>
                </a:ln>
                <a:solidFill>
                  <a:srgbClr val="C3E88D"/>
                </a:solidFill>
                <a:effectLst/>
                <a:latin typeface="JetBrains Mono"/>
              </a:rPr>
              <a:t>ests python"</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mode_ouverture</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variable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Opérations sur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'fichier.txt'</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mon_fichier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texte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mon_fichier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a:t>
            </a:r>
            <a:r>
              <a:rPr kumimoji="0" lang="fr-FR" altLang="fr-FR" sz="1800" b="0" i="0" u="none" strike="noStrike" cap="none" normalizeH="0" baseline="0" dirty="0">
                <a:ln>
                  <a:noFill/>
                </a:ln>
                <a:solidFill>
                  <a:srgbClr val="C3CEE3"/>
                </a:solidFill>
                <a:effectLst/>
                <a:latin typeface="JetBrains Mono"/>
              </a:rPr>
              <a:t>\Users</a:t>
            </a:r>
            <a:r>
              <a:rPr kumimoji="0" lang="fr-FR" altLang="fr-FR" sz="1800" b="0" i="0" u="none" strike="noStrike" cap="none" normalizeH="0" baseline="0" dirty="0">
                <a:ln>
                  <a:noFill/>
                </a:ln>
                <a:solidFill>
                  <a:srgbClr val="C3E88D"/>
                </a:solidFill>
                <a:effectLst/>
                <a:latin typeface="JetBrains Mono"/>
              </a:rPr>
              <a:t>\Mottier Lucie\Documents"</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"GitHub"</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"/tmp/dir/dir2/monFichier.txt"</a:t>
            </a:r>
            <a:br>
              <a:rPr kumimoji="0" lang="fr-FR" altLang="fr-FR" sz="1400" b="0" i="0" u="none" strike="noStrike" cap="none" normalizeH="0" baseline="0" dirty="0">
                <a:ln>
                  <a:noFill/>
                </a:ln>
                <a:solidFill>
                  <a:srgbClr val="C3E88D"/>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isfile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False</a:t>
            </a:r>
            <a:br>
              <a:rPr kumimoji="0" lang="fr-FR" altLang="fr-FR" sz="1400" b="0" i="1" u="none" strike="noStrike" cap="none" normalizeH="0" baseline="0" dirty="0">
                <a:ln>
                  <a:noFill/>
                </a:ln>
                <a:solidFill>
                  <a:srgbClr val="C792EA"/>
                </a:solidFill>
                <a:effectLst/>
                <a:latin typeface="JetBrains Mono"/>
              </a:rPr>
            </a:b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isdir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&gt;&gt;&gt; </a:t>
            </a:r>
            <a:r>
              <a:rPr kumimoji="0" lang="fr-FR" altLang="fr-FR" sz="1400" b="0" i="1" u="none" strike="noStrike" cap="none" normalizeH="0" baseline="0" dirty="0">
                <a:ln>
                  <a:noFill/>
                </a:ln>
                <a:solidFill>
                  <a:srgbClr val="C792EA"/>
                </a:solidFill>
                <a:effectLst/>
                <a:latin typeface="JetBrains Mono"/>
              </a:rPr>
              <a:t>True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Import 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l'intérieur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encoding</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‘utf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8</a:t>
            </a:r>
            <a:r>
              <a:rPr kumimoji="0" lang="fr-FR" altLang="fr-FR" sz="1400" b="0" i="0" u="none" strike="noStrike" cap="none" normalizeH="0" baseline="0" dirty="0">
                <a:ln>
                  <a:noFill/>
                </a:ln>
                <a:solidFill>
                  <a:srgbClr val="C3CEE3"/>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encoding est nécessaire pour les accents.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les retour à la ligne \n seront affiches</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Pour éviter d’afficher les retour à la ligne: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splitlines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affichage en colonne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file</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load</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355312"/>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E88D"/>
                </a:solidFill>
                <a:effectLst/>
                <a:latin typeface="JetBrains Mono"/>
              </a:rPr>
              <a:t>r"C</a:t>
            </a:r>
            <a:r>
              <a:rPr kumimoji="0" lang="fr-FR" altLang="fr-FR" sz="1800" b="0" i="0" u="none" strike="noStrike" cap="none" normalizeH="0" baseline="0" dirty="0">
                <a:ln>
                  <a:noFill/>
                </a:ln>
                <a:solidFill>
                  <a:srgbClr val="C3E88D"/>
                </a:solidFill>
                <a:effectLst/>
                <a:latin typeface="JetBrains Mono"/>
              </a:rPr>
              <a:t>:\Users\MOTTIER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lecture jusqu’au 10eme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r"C:\Users\MOTTIER LUCIE\Documents\GitHub\Udemy\LaFormationCompletePython"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f </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seek</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0</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Permet de remettre le curseur sur la première ligne avant le premier caractère.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contenu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f</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read</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F78C6C"/>
                </a:solidFill>
                <a:effectLst/>
                <a:latin typeface="JetBrains Mono"/>
              </a:rPr>
              <a:t>10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contenu</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close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164134"/>
            <a:ext cx="9740063" cy="5693866"/>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717CB4"/>
                </a:solidFill>
                <a:effectLst/>
                <a:latin typeface="JetBrains Mono"/>
              </a:rPr>
              <a:t># Si je veux lire mon fichier plusieurs fois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json</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717CB4"/>
                </a:solidFill>
                <a:effectLst/>
                <a:latin typeface="JetBrains Mono"/>
              </a:rPr>
              <a:t># Current directory under wich a .py is executed</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dirname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__file__</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__file__ permet de rechuperer le chemin complet vers le scipt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dirname permet de recuperer le dossier parent</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autre possibilite pour récupérer cur_dir</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cur_dir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getcwd</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recupere le dossier parent ou le scripte python est execute</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fichier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cur_dir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"fichier.txt"</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of fait une concaténation du directory path avec le file name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du texte à l’</a:t>
            </a:r>
            <a:r>
              <a:rPr kumimoji="0" lang="fr-FR" altLang="fr-FR" sz="1400" b="0" i="1" u="none" strike="noStrike" cap="none" normalizeH="0" baseline="0" dirty="0" err="1">
                <a:ln>
                  <a:noFill/>
                </a:ln>
                <a:solidFill>
                  <a:srgbClr val="717CB4"/>
                </a:solidFill>
                <a:effectLst/>
                <a:latin typeface="JetBrains Mono"/>
              </a:rPr>
              <a:t>interieur</a:t>
            </a:r>
            <a:r>
              <a:rPr kumimoji="0" lang="fr-FR" altLang="fr-FR" sz="1400" b="0" i="1" u="none" strike="noStrike" cap="none" normalizeH="0" baseline="0" dirty="0">
                <a:ln>
                  <a:noFill/>
                </a:ln>
                <a:solidFill>
                  <a:srgbClr val="717CB4"/>
                </a:solidFill>
                <a:effectLst/>
                <a:latin typeface="JetBrains Mono"/>
              </a:rPr>
              <a:t>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write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"Bonjour tout le monde ! </a:t>
            </a:r>
            <a:r>
              <a:rPr kumimoji="0" lang="fr-FR" altLang="fr-FR" sz="1400" b="0" i="0" u="none" strike="noStrike" cap="none" normalizeH="0" baseline="0" dirty="0">
                <a:ln>
                  <a:noFill/>
                </a:ln>
                <a:solidFill>
                  <a:srgbClr val="89DDFF"/>
                </a:solidFill>
                <a:effectLst/>
                <a:latin typeface="JetBrains Mono"/>
              </a:rPr>
              <a:t>\n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Ecrire dans un fichier json</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'w'</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json</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dump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list</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indent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4</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Lire toutes les lignes d'un fichier</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with </a:t>
            </a:r>
            <a:r>
              <a:rPr kumimoji="0" lang="fr-FR" altLang="fr-FR" sz="1400" b="0" i="1" u="none" strike="noStrike" cap="none" normalizeH="0" baseline="0" dirty="0">
                <a:ln>
                  <a:noFill/>
                </a:ln>
                <a:solidFill>
                  <a:srgbClr val="82AAFF"/>
                </a:solidFill>
                <a:effectLst/>
                <a:latin typeface="JetBrains Mono"/>
              </a:rPr>
              <a:t>open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fichier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as </a:t>
            </a:r>
            <a:r>
              <a:rPr kumimoji="0" lang="fr-FR" altLang="fr-FR" sz="1400" b="0" i="0" u="none" strike="noStrike" cap="none" normalizeH="0" baseline="0" dirty="0">
                <a:ln>
                  <a:noFill/>
                </a:ln>
                <a:solidFill>
                  <a:srgbClr val="C3CEE3"/>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lines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err="1">
                <a:ln>
                  <a:noFill/>
                </a:ln>
                <a:solidFill>
                  <a:srgbClr val="C3CEE3"/>
                </a:solidFill>
                <a:effectLst/>
                <a:latin typeface="JetBrains Mono"/>
              </a:rPr>
              <a:t>f</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readlines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line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lines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line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rstrip</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rstrip enleve le retour à la ligne, sinon on a un mot une ligne blanche un mot etc…</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277</a:t>
            </a:fld>
            <a:endParaRPr lang="fr-FR" dirty="0"/>
          </a:p>
        </p:txBody>
      </p:sp>
      <p:sp>
        <p:nvSpPr>
          <p:cNvPr id="8" name="Rectangle 1">
            <a:extLst>
              <a:ext uri="{FF2B5EF4-FFF2-40B4-BE49-F238E27FC236}">
                <a16:creationId xmlns:a16="http://schemas.microsoft.com/office/drawing/2014/main" id="{393F974E-89F2-49B5-9911-7D4E398A90D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805561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pickle</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rPr>
              <a:t>&gt;&gt;&gt; </a:t>
            </a: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enregistrement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278</a:t>
            </a:fld>
            <a:endParaRPr lang="fr-FR" dirty="0"/>
          </a:p>
        </p:txBody>
      </p:sp>
      <p:sp>
        <p:nvSpPr>
          <p:cNvPr id="12" name="Rectangle 2">
            <a:extLst>
              <a:ext uri="{FF2B5EF4-FFF2-40B4-BE49-F238E27FC236}">
                <a16:creationId xmlns:a16="http://schemas.microsoft.com/office/drawing/2014/main" id="{035F9138-C5FD-4A70-B3FF-A444B77020A0}"/>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9808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800767"/>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C3CEE3"/>
                </a:solidFill>
                <a:effectLst/>
                <a:latin typeface="JetBrains Mono"/>
              </a:rPr>
              <a:t>score </a:t>
            </a:r>
            <a:r>
              <a:rPr kumimoji="0" lang="fr-FR" altLang="fr-FR" sz="1800" b="0" i="0" u="none" strike="noStrike" cap="none" normalizeH="0" baseline="0" dirty="0">
                <a:ln>
                  <a:noFill/>
                </a:ln>
                <a:solidFill>
                  <a:srgbClr val="89DDFF"/>
                </a:solidFill>
                <a:effectLst/>
                <a:latin typeface="JetBrains Mono"/>
              </a:rPr>
              <a:t>= {</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1"</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2"</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35</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3"</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20</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"joueur 4"</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2</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wb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dump</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score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sz="1400" dirty="0">
              <a:solidFill>
                <a:schemeClr val="bg1"/>
              </a:solidFill>
            </a:endParaRP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Lecture des objets contenus dans le fichier...</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with </a:t>
            </a:r>
            <a:r>
              <a:rPr kumimoji="0" lang="fr-FR" altLang="fr-FR" sz="1800" b="0" i="1" u="none" strike="noStrike" cap="none" normalizeH="0" baseline="0" dirty="0">
                <a:ln>
                  <a:noFill/>
                </a:ln>
                <a:solidFill>
                  <a:srgbClr val="82AAFF"/>
                </a:solidFill>
                <a:effectLst/>
                <a:latin typeface="JetBrains Mono"/>
              </a:rPr>
              <a:t>open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'donnees'</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err="1">
                <a:ln>
                  <a:noFill/>
                </a:ln>
                <a:solidFill>
                  <a:srgbClr val="C3E88D"/>
                </a:solidFill>
                <a:effectLst/>
                <a:latin typeface="JetBrains Mono"/>
              </a:rPr>
              <a:t>rb</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C792EA"/>
                </a:solidFill>
                <a:effectLst/>
                <a:latin typeface="JetBrains Mono"/>
              </a:rPr>
              <a:t>as </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mon_depickler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pickle</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Unpickler</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score_recupere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err="1">
                <a:ln>
                  <a:noFill/>
                </a:ln>
                <a:solidFill>
                  <a:srgbClr val="C3CEE3"/>
                </a:solidFill>
                <a:effectLst/>
                <a:latin typeface="JetBrains Mono"/>
              </a:rPr>
              <a:t>mon_depickler</a:t>
            </a:r>
            <a:r>
              <a:rPr kumimoji="0" lang="fr-FR" altLang="fr-FR" sz="1800" b="0" i="0" u="none" strike="noStrike" cap="none" normalizeH="0" baseline="0" dirty="0" err="1">
                <a:ln>
                  <a:noFill/>
                </a:ln>
                <a:solidFill>
                  <a:srgbClr val="89DDFF"/>
                </a:solidFill>
                <a:effectLst/>
                <a:latin typeface="JetBrains Mono"/>
              </a:rPr>
              <a:t>.</a:t>
            </a:r>
            <a:r>
              <a:rPr kumimoji="0" lang="fr-FR" altLang="fr-FR" sz="1800" b="0" i="0" u="none" strike="noStrike" cap="none" normalizeH="0" baseline="0" dirty="0" err="1">
                <a:ln>
                  <a:noFill/>
                </a:ln>
                <a:solidFill>
                  <a:srgbClr val="82AAFF"/>
                </a:solidFill>
                <a:effectLst/>
                <a:latin typeface="JetBrains Mono"/>
              </a:rPr>
              <a:t>load</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normAutofit/>
          </a:bodyPr>
          <a:lstStyle/>
          <a:p>
            <a:pPr marL="0" indent="0">
              <a:lnSpc>
                <a:spcPct val="100000"/>
              </a:lnSpc>
              <a:buNone/>
            </a:pPr>
            <a:endParaRPr lang="en-US" sz="1400" b="1"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71158"/>
            <a:ext cx="12192000" cy="1325563"/>
          </a:xfrm>
        </p:spPr>
        <p:txBody>
          <a:bodyPr>
            <a:noAutofit/>
          </a:bodyPr>
          <a:lstStyle/>
          <a:p>
            <a:pPr lvl="0" algn="ctr" fontAlgn="base">
              <a:spcAft>
                <a:spcPct val="0"/>
              </a:spcAft>
            </a:pPr>
            <a:r>
              <a:rPr lang="fr-FR" altLang="fr-FR" sz="6000" dirty="0">
                <a:solidFill>
                  <a:schemeClr val="accent5">
                    <a:lumMod val="75000"/>
                  </a:schemeClr>
                </a:solidFill>
              </a:rPr>
              <a:t>CheetSheet/</a:t>
            </a:r>
            <a:br>
              <a:rPr lang="fr-FR" altLang="fr-FR" sz="6000" dirty="0">
                <a:solidFill>
                  <a:schemeClr val="accent5">
                    <a:lumMod val="75000"/>
                  </a:schemeClr>
                </a:solidFill>
              </a:rPr>
            </a:br>
            <a:r>
              <a:rPr lang="fr-FR" altLang="fr-FR" sz="900" dirty="0">
                <a:solidFill>
                  <a:schemeClr val="accent5">
                    <a:lumMod val="75000"/>
                  </a:schemeClr>
                </a:solidFill>
                <a:hlinkClick r:id="rId2"/>
              </a:rPr>
              <a:t>https://www.pythonforbeginners.com/cheatsheet/python-file-handling</a:t>
            </a:r>
            <a:br>
              <a:rPr lang="fr-FR" altLang="fr-FR" sz="6000" dirty="0">
                <a:solidFill>
                  <a:schemeClr val="accent5">
                    <a:lumMod val="75000"/>
                  </a:schemeClr>
                </a:solidFill>
              </a:rPr>
            </a:b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281</a:t>
            </a:fld>
            <a:endParaRPr lang="fr-FR" dirty="0"/>
          </a:p>
        </p:txBody>
      </p:sp>
      <p:sp>
        <p:nvSpPr>
          <p:cNvPr id="11" name="Rectangle 1">
            <a:extLst>
              <a:ext uri="{FF2B5EF4-FFF2-40B4-BE49-F238E27FC236}">
                <a16:creationId xmlns:a16="http://schemas.microsoft.com/office/drawing/2014/main" id="{D9A583E0-E2E1-41D6-85FF-F3C059C01A7E}"/>
              </a:ext>
            </a:extLst>
          </p:cNvPr>
          <p:cNvSpPr>
            <a:spLocks noChangeArrowheads="1"/>
          </p:cNvSpPr>
          <p:nvPr/>
        </p:nvSpPr>
        <p:spPr bwMode="auto">
          <a:xfrm>
            <a:off x="0" y="-600164"/>
            <a:ext cx="2487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E329016C-5AD5-4100-929F-B7D38BC79689}"/>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18" name="Groupe 17">
            <a:extLst>
              <a:ext uri="{FF2B5EF4-FFF2-40B4-BE49-F238E27FC236}">
                <a16:creationId xmlns:a16="http://schemas.microsoft.com/office/drawing/2014/main" id="{6071E0DB-9617-4412-B9ED-0B176F208606}"/>
              </a:ext>
            </a:extLst>
          </p:cNvPr>
          <p:cNvGrpSpPr/>
          <p:nvPr/>
        </p:nvGrpSpPr>
        <p:grpSpPr>
          <a:xfrm>
            <a:off x="209554" y="1050780"/>
            <a:ext cx="11906246" cy="5093702"/>
            <a:chOff x="209554" y="600165"/>
            <a:chExt cx="11906246" cy="5093702"/>
          </a:xfrm>
        </p:grpSpPr>
        <p:sp>
          <p:nvSpPr>
            <p:cNvPr id="5" name="ZoneTexte 4">
              <a:extLst>
                <a:ext uri="{FF2B5EF4-FFF2-40B4-BE49-F238E27FC236}">
                  <a16:creationId xmlns:a16="http://schemas.microsoft.com/office/drawing/2014/main" id="{5ED24F53-74E8-4CB8-AE4D-1EC67A8AAC6F}"/>
                </a:ext>
              </a:extLst>
            </p:cNvPr>
            <p:cNvSpPr txBox="1"/>
            <p:nvPr/>
          </p:nvSpPr>
          <p:spPr>
            <a:xfrm>
              <a:off x="209554" y="600165"/>
              <a:ext cx="11906246" cy="5093702"/>
            </a:xfrm>
            <a:prstGeom prst="rect">
              <a:avLst/>
            </a:prstGeom>
            <a:noFill/>
          </p:spPr>
          <p:txBody>
            <a:bodyPr wrap="square" rtlCol="0">
              <a:spAutoFit/>
            </a:bodyPr>
            <a:lstStyle/>
            <a:p>
              <a:pPr marL="0" indent="0">
                <a:buNone/>
              </a:pPr>
              <a:r>
                <a:rPr lang="fr-FR" sz="1000" dirty="0"/>
                <a:t>	</a:t>
              </a:r>
            </a:p>
            <a:p>
              <a:pPr marL="0" indent="0">
                <a:buNone/>
              </a:pPr>
              <a:r>
                <a:rPr kumimoji="0" lang="fr-FR" altLang="fr-FR" sz="1050" b="1" i="0" u="none" strike="noStrike" cap="none" normalizeH="0" baseline="0" dirty="0">
                  <a:ln>
                    <a:noFill/>
                  </a:ln>
                  <a:solidFill>
                    <a:schemeClr val="tx1"/>
                  </a:solidFill>
                  <a:effectLst/>
                  <a:latin typeface="Arial" panose="020B0604020202020204" pitchFamily="34" charset="0"/>
                </a:rPr>
                <a:t>File Handling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File handling in Python requires no importing of modules. </a:t>
              </a: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File Object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Instead we can use the built-in object “file”. That object provides basic functions and methods necessary to manipulate files by default. Before you can read, append or write to a file, you will first have to it using Python’s built-in open() function. In this post I will describe how to use the different methods of the file object.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Open()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open() function is used to open files in our system, the filename is the name of the file to be opened. The mode indicates, how the file is going to be opened “r” for reading, “w” for writing and “a” for a appending. The open function takes </a:t>
              </a:r>
              <a:r>
                <a:rPr kumimoji="0" lang="fr-FR" altLang="fr-FR" sz="1000" b="0" i="0" u="none" strike="noStrike" cap="none" normalizeH="0" baseline="0" dirty="0" err="1">
                  <a:ln>
                    <a:noFill/>
                  </a:ln>
                  <a:solidFill>
                    <a:schemeClr val="tx1"/>
                  </a:solidFill>
                  <a:effectLst/>
                  <a:latin typeface="Arial" panose="020B0604020202020204" pitchFamily="34" charset="0"/>
                </a:rPr>
                <a:t>two</a:t>
              </a:r>
              <a:r>
                <a:rPr kumimoji="0" lang="fr-FR" altLang="fr-FR" sz="1000" b="0" i="0" u="none" strike="noStrike" cap="none" normalizeH="0" baseline="0" dirty="0">
                  <a:ln>
                    <a:noFill/>
                  </a:ln>
                  <a:solidFill>
                    <a:schemeClr val="tx1"/>
                  </a:solidFill>
                  <a:effectLst/>
                  <a:latin typeface="Arial" panose="020B0604020202020204" pitchFamily="34" charset="0"/>
                </a:rPr>
                <a:t> arguments, the name of the file and and the mode for which we would like to open the file. By default, when only the filename is passed, the open function opens the file in read mode.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latin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small script, will open the (hello.txt) and print the content. This will store the file information in the file object “filename”.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Read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The read functions contains different methods, read(),readline() and readlines() </a:t>
              </a:r>
              <a:endParaRPr kumimoji="0" lang="fr-FR" altLang="fr-FR"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5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5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1" i="0" u="none" strike="noStrike" cap="none" normalizeH="0" baseline="0" dirty="0">
                  <a:ln>
                    <a:noFill/>
                  </a:ln>
                  <a:solidFill>
                    <a:schemeClr val="tx1"/>
                  </a:solidFill>
                  <a:effectLst/>
                </a:rPr>
                <a:t>Write ()</a:t>
              </a:r>
              <a:endParaRPr kumimoji="0" lang="fr-FR" altLang="fr-FR" sz="105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This method writes a sequence of strings to the file. </a:t>
              </a:r>
            </a:p>
            <a:p>
              <a:pPr marL="0" indent="0">
                <a:lnSpc>
                  <a:spcPct val="100000"/>
                </a:lnSpc>
                <a:buNone/>
              </a:pPr>
              <a:endParaRPr lang="fr-FR" sz="1000" b="1" dirty="0"/>
            </a:p>
          </p:txBody>
        </p:sp>
        <p:sp>
          <p:nvSpPr>
            <p:cNvPr id="13" name="ZoneTexte 12">
              <a:extLst>
                <a:ext uri="{FF2B5EF4-FFF2-40B4-BE49-F238E27FC236}">
                  <a16:creationId xmlns:a16="http://schemas.microsoft.com/office/drawing/2014/main" id="{A19FB4F2-F45C-4ACA-8ED5-85CB107E21A2}"/>
                </a:ext>
              </a:extLst>
            </p:cNvPr>
            <p:cNvSpPr txBox="1"/>
            <p:nvPr/>
          </p:nvSpPr>
          <p:spPr>
            <a:xfrm>
              <a:off x="248786" y="2990473"/>
              <a:ext cx="1693129" cy="70788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filename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"hello.txt"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 </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D543B19E-C5C6-49BA-8985-99E3B41CFCB9}"/>
                </a:ext>
              </a:extLst>
            </p:cNvPr>
            <p:cNvSpPr txBox="1"/>
            <p:nvPr/>
          </p:nvSpPr>
          <p:spPr>
            <a:xfrm>
              <a:off x="248786" y="4298523"/>
              <a:ext cx="2338178" cy="55399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2AAFF"/>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#return one big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readline   </a:t>
              </a:r>
              <a:r>
                <a:rPr kumimoji="0" lang="fr-FR" altLang="fr-FR" sz="1000" b="0" i="1" u="none" strike="noStrike" cap="none" normalizeH="0" baseline="0" dirty="0">
                  <a:ln>
                    <a:noFill/>
                  </a:ln>
                  <a:solidFill>
                    <a:srgbClr val="717CB4"/>
                  </a:solidFill>
                  <a:effectLst/>
                  <a:latin typeface="JetBrains Mono"/>
                </a:rPr>
                <a:t>#return one line at a time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1" u="none" strike="noStrike" cap="none" normalizeH="0" baseline="0" dirty="0">
                  <a:ln>
                    <a:noFill/>
                  </a:ln>
                  <a:solidFill>
                    <a:srgbClr val="717CB4"/>
                  </a:solidFill>
                  <a:effectLst/>
                  <a:latin typeface="JetBrains Mono"/>
                </a:rPr>
                <a:t>#returns a list of lines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8594865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from </a:t>
            </a:r>
            <a:r>
              <a:rPr kumimoji="0" lang="fr-FR" altLang="fr-FR" sz="1800" b="0" i="0" u="none" strike="noStrike" cap="none" normalizeH="0" baseline="0" dirty="0">
                <a:ln>
                  <a:noFill/>
                </a:ln>
                <a:solidFill>
                  <a:srgbClr val="C3CEE3"/>
                </a:solidFill>
                <a:effectLst/>
                <a:latin typeface="JetBrains Mono"/>
              </a:rPr>
              <a:t>pathlib </a:t>
            </a: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Path</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"*.py"</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fichiers python</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Absolute path</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path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82AAFF"/>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for </a:t>
            </a:r>
            <a:r>
              <a:rPr kumimoji="0" lang="fr-FR" altLang="fr-FR" sz="1800" b="0" i="0" u="none" strike="noStrike" cap="none" normalizeH="0" baseline="0" dirty="0">
                <a:ln>
                  <a:noFill/>
                </a:ln>
                <a:solidFill>
                  <a:srgbClr val="C3CEE3"/>
                </a:solidFill>
                <a:effectLst/>
                <a:latin typeface="JetBrains Mono"/>
              </a:rPr>
              <a:t>file </a:t>
            </a:r>
            <a:r>
              <a:rPr kumimoji="0" lang="fr-FR" altLang="fr-FR" sz="1800" b="0" i="1" u="none" strike="noStrike" cap="none" normalizeH="0" baseline="0" dirty="0">
                <a:ln>
                  <a:noFill/>
                </a:ln>
                <a:solidFill>
                  <a:srgbClr val="C792EA"/>
                </a:solidFill>
                <a:effectLst/>
                <a:latin typeface="JetBrains Mono"/>
              </a:rPr>
              <a:t>in </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glob</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liste tous les repertoires</a:t>
            </a:r>
            <a:br>
              <a:rPr kumimoji="0" lang="fr-FR" altLang="fr-FR" sz="1800" b="0" i="1" u="none" strike="noStrike" cap="none" normalizeH="0" baseline="0" dirty="0">
                <a:ln>
                  <a:noFill/>
                </a:ln>
                <a:solidFill>
                  <a:srgbClr val="717CB4"/>
                </a:solidFill>
                <a:effectLst/>
                <a:latin typeface="JetBrains Mono"/>
              </a:rPr>
            </a:br>
            <a:r>
              <a:rPr kumimoji="0" lang="fr-FR" altLang="fr-FR" sz="1800" b="0" i="1" u="none" strike="noStrike" cap="none" normalizeH="0" baseline="0" dirty="0">
                <a:ln>
                  <a:noFill/>
                </a:ln>
                <a:solidFill>
                  <a:srgbClr val="717CB4"/>
                </a:solidFill>
                <a:effectLst/>
                <a:latin typeface="JetBrains Mono"/>
              </a:rPr>
              <a:t>    </a:t>
            </a:r>
            <a:r>
              <a:rPr kumimoji="0" lang="fr-FR" altLang="fr-FR" sz="1800" b="0" i="1" u="none" strike="noStrike" cap="none" normalizeH="0" baseline="0" dirty="0">
                <a:ln>
                  <a:noFill/>
                </a:ln>
                <a:solidFill>
                  <a:srgbClr val="82AAFF"/>
                </a:solidFill>
                <a:effectLst/>
                <a:latin typeface="JetBrains Mono"/>
              </a:rPr>
              <a:t>print</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file</a:t>
            </a:r>
            <a:r>
              <a:rPr kumimoji="0" lang="fr-FR" altLang="fr-FR" sz="1800" b="0" i="0" u="none" strike="noStrike" cap="none" normalizeH="0" baseline="0" dirty="0">
                <a:ln>
                  <a:noFill/>
                </a:ln>
                <a:solidFill>
                  <a:srgbClr val="89DDFF"/>
                </a:solidFill>
                <a:effectLst/>
                <a:latin typeface="JetBrains Mono"/>
              </a:rPr>
              <a:t>)</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err="1">
                <a:ln>
                  <a:noFill/>
                </a:ln>
                <a:solidFill>
                  <a:srgbClr val="C3E88D"/>
                </a:solidFill>
                <a:effectLst/>
                <a:latin typeface="JetBrains Mono"/>
              </a:rPr>
              <a:t>villes.json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lang="fr-FR" altLang="fr-FR" sz="1400" dirty="0">
                <a:solidFill>
                  <a:srgbClr val="C3E88D"/>
                </a:solidFill>
                <a:latin typeface="JetBrains Mono"/>
              </a:rPr>
              <a:t>'</a:t>
            </a:r>
            <a:r>
              <a:rPr kumimoji="0" lang="fr-FR" altLang="fr-FR" sz="1400" b="0" i="0" u="none" strike="noStrike" cap="none" normalizeH="0" baseline="0" dirty="0" err="1">
                <a:ln>
                  <a:noFill/>
                </a:ln>
                <a:solidFill>
                  <a:srgbClr val="C3E88D"/>
                </a:solidFill>
                <a:effectLst/>
                <a:latin typeface="JetBrains Mono"/>
              </a:rPr>
              <a:t>quantiteFournitures.json</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'dir2'</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283</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time</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r"C:\Users\MOTTIER LUCIE\Documents"</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"Python"</a:t>
            </a:r>
            <a:br>
              <a:rPr kumimoji="0" lang="fr-FR" altLang="fr-FR" sz="1400" b="0" i="0" u="none" strike="noStrike" cap="none" normalizeH="0" baseline="0" dirty="0">
                <a:ln>
                  <a:noFill/>
                </a:ln>
                <a:solidFill>
                  <a:srgbClr val="C3E88D"/>
                </a:solidFill>
                <a:effectLst/>
                <a:latin typeface="JetBrains Mono"/>
              </a:rPr>
            </a:b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nbsec </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input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"Entrez un temps de rafraichissement:"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dossier_a_chercher </a:t>
            </a:r>
            <a:r>
              <a:rPr kumimoji="0" lang="fr-FR" altLang="fr-FR" sz="1400" b="0" i="1" u="none" strike="noStrike" cap="none" normalizeH="0" baseline="0" dirty="0">
                <a:ln>
                  <a:noFill/>
                </a:ln>
                <a:solidFill>
                  <a:srgbClr val="C792EA"/>
                </a:solidFill>
                <a:effectLst/>
                <a:latin typeface="JetBrains Mono"/>
              </a:rPr>
              <a:t>not in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listdir</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"Dossier introuvable..."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time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sleep</a:t>
            </a:r>
            <a:r>
              <a:rPr kumimoji="0" lang="fr-FR" altLang="fr-FR" sz="1400" b="0" i="0" u="none" strike="noStrike" cap="none" normalizeH="0" baseline="0" dirty="0">
                <a:ln>
                  <a:noFill/>
                </a:ln>
                <a:solidFill>
                  <a:srgbClr val="89DDFF"/>
                </a:solidFill>
                <a:effectLst/>
                <a:latin typeface="JetBrains Mono"/>
              </a:rPr>
              <a:t>(</a:t>
            </a:r>
            <a:r>
              <a:rPr kumimoji="0" lang="fr-FR" altLang="fr-FR" sz="1400" b="0" i="1" u="none" strike="noStrike" cap="none" normalizeH="0" baseline="0" dirty="0">
                <a:ln>
                  <a:noFill/>
                </a:ln>
                <a:solidFill>
                  <a:srgbClr val="82AAFF"/>
                </a:solidFill>
                <a:effectLst/>
                <a:latin typeface="JetBrains Mono"/>
              </a:rPr>
              <a:t>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nbsec</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"Trouve"</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8243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1" u="none" strike="noStrike" cap="none" normalizeH="0" baseline="0" dirty="0">
                <a:ln>
                  <a:noFill/>
                </a:ln>
                <a:solidFill>
                  <a:srgbClr val="C792EA"/>
                </a:solidFill>
                <a:effectLst/>
                <a:latin typeface="JetBrains Mono"/>
              </a:rPr>
              <a:t>import </a:t>
            </a:r>
            <a:r>
              <a:rPr kumimoji="0" lang="fr-FR" altLang="fr-FR" sz="1800" b="0" i="0" u="none" strike="noStrike" cap="none" normalizeH="0" baseline="0" dirty="0">
                <a:ln>
                  <a:noFill/>
                </a:ln>
                <a:solidFill>
                  <a:srgbClr val="C3CEE3"/>
                </a:solidFill>
                <a:effectLst/>
                <a:latin typeface="JetBrains Mono"/>
              </a:rPr>
              <a:t>os</a:t>
            </a:r>
            <a:br>
              <a:rPr kumimoji="0" lang="fr-FR" altLang="fr-FR" sz="1800" b="0" i="0" u="none" strike="noStrike" cap="none" normalizeH="0" baseline="0" dirty="0">
                <a:ln>
                  <a:noFill/>
                </a:ln>
                <a:solidFill>
                  <a:srgbClr val="C3CEE3"/>
                </a:solidFill>
                <a:effectLst/>
                <a:latin typeface="JetBrains Mono"/>
              </a:rPr>
            </a:br>
            <a:br>
              <a:rPr kumimoji="0" lang="fr-FR" altLang="fr-FR" sz="1800" b="0" i="0" u="none" strike="noStrike" cap="none" normalizeH="0" baseline="0" dirty="0">
                <a:ln>
                  <a:noFill/>
                </a:ln>
                <a:solidFill>
                  <a:srgbClr val="C3CEE3"/>
                </a:solidFill>
                <a:effectLst/>
                <a:latin typeface="JetBrains Mono"/>
              </a:rPr>
            </a:br>
            <a:r>
              <a:rPr kumimoji="0" lang="fr-FR" altLang="fr-FR" sz="1800" b="0" i="0" u="none" strike="noStrike" cap="none" normalizeH="0" baseline="0" dirty="0">
                <a:ln>
                  <a:noFill/>
                </a:ln>
                <a:solidFill>
                  <a:srgbClr val="C3CEE3"/>
                </a:solidFill>
                <a:effectLst/>
                <a:latin typeface="JetBrains Mono"/>
              </a:rPr>
              <a:t>chemin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"c:\MOTTIER Lucie\Documents\GitHub</a:t>
            </a:r>
            <a:r>
              <a:rPr kumimoji="0" lang="fr-FR" altLang="fr-FR" sz="1800" b="0" i="0" u="none" strike="noStrike" cap="none" normalizeH="0" baseline="0" dirty="0">
                <a:ln>
                  <a:noFill/>
                </a:ln>
                <a:solidFill>
                  <a:srgbClr val="C3CEE3"/>
                </a:solidFill>
                <a:effectLst/>
                <a:latin typeface="JetBrains Mono"/>
              </a:rPr>
              <a:t>\Udemy</a:t>
            </a:r>
            <a:r>
              <a:rPr kumimoji="0" lang="fr-FR" altLang="fr-FR" sz="1800" b="0" i="0" u="none" strike="noStrike" cap="none" normalizeH="0" baseline="0" dirty="0">
                <a:ln>
                  <a:noFill/>
                </a:ln>
                <a:solidFill>
                  <a:srgbClr val="C3E88D"/>
                </a:solidFill>
                <a:effectLst/>
                <a:latin typeface="JetBrains Mono"/>
              </a:rPr>
              <a:t>\ LaFormationCompletePython"</a:t>
            </a:r>
            <a:br>
              <a:rPr kumimoji="0" lang="fr-FR" altLang="fr-FR" sz="1800" b="0" i="0" u="none" strike="noStrike" cap="none" normalizeH="0" baseline="0" dirty="0">
                <a:ln>
                  <a:noFill/>
                </a:ln>
                <a:solidFill>
                  <a:srgbClr val="C3E88D"/>
                </a:solidFill>
                <a:effectLst/>
                <a:latin typeface="JetBrains Mono"/>
              </a:rPr>
            </a:br>
            <a:r>
              <a:rPr kumimoji="0" lang="fr-FR" altLang="fr-FR" sz="1800" b="0" i="0" u="none" strike="noStrike" cap="none" normalizeH="0" baseline="0" dirty="0">
                <a:ln>
                  <a:noFill/>
                </a:ln>
                <a:solidFill>
                  <a:srgbClr val="C3CEE3"/>
                </a:solidFill>
                <a:effectLst/>
                <a:latin typeface="JetBrains Mono"/>
              </a:rPr>
              <a:t>dossier </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join</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chemin</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E88D"/>
                </a:solidFill>
                <a:effectLst/>
                <a:latin typeface="JetBrains Mono"/>
              </a:rPr>
              <a:t>"test"</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C792EA"/>
                </a:solidFill>
                <a:effectLst/>
                <a:latin typeface="JetBrains Mono"/>
              </a:rPr>
              <a:t>if not not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path</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exists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br>
              <a:rPr kumimoji="0" lang="fr-FR" altLang="fr-FR" sz="1800" b="0" i="0" u="none" strike="noStrike" cap="none" normalizeH="0" baseline="0" dirty="0">
                <a:ln>
                  <a:noFill/>
                </a:ln>
                <a:solidFill>
                  <a:srgbClr val="89DDFF"/>
                </a:solidFill>
                <a:effectLst/>
                <a:latin typeface="JetBrains Mono"/>
              </a:rPr>
            </a:br>
            <a:r>
              <a:rPr kumimoji="0" lang="fr-FR" altLang="fr-FR" sz="1800" b="0" i="1" u="none" strike="noStrike" cap="none" normalizeH="0" baseline="0" dirty="0">
                <a:ln>
                  <a:noFill/>
                </a:ln>
                <a:solidFill>
                  <a:srgbClr val="717CB4"/>
                </a:solidFill>
                <a:effectLst/>
                <a:latin typeface="JetBrains Mono"/>
              </a:rPr>
              <a:t># Autre possibilite</a:t>
            </a:r>
            <a:br>
              <a:rPr kumimoji="0" lang="fr-FR" altLang="fr-FR" sz="1800" b="0" i="1" u="none" strike="noStrike" cap="none" normalizeH="0" baseline="0" dirty="0">
                <a:ln>
                  <a:noFill/>
                </a:ln>
                <a:solidFill>
                  <a:srgbClr val="717CB4"/>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CEE3"/>
                </a:solidFill>
                <a:effectLst/>
                <a:latin typeface="JetBrains Mono"/>
              </a:rPr>
              <a:t>dossier</a:t>
            </a:r>
            <a:r>
              <a:rPr kumimoji="0" lang="fr-FR" altLang="fr-FR" sz="1800" b="0" i="0" u="none" strike="noStrike" cap="none" normalizeH="0" baseline="0" dirty="0">
                <a:ln>
                  <a:noFill/>
                </a:ln>
                <a:solidFill>
                  <a:srgbClr val="89DDFF"/>
                </a:solidFill>
                <a:effectLst/>
                <a:latin typeface="JetBrains Mono"/>
              </a:rPr>
              <a:t>, </a:t>
            </a:r>
            <a:r>
              <a:rPr kumimoji="0" lang="fr-FR" altLang="fr-FR" sz="1800" b="0" i="0" u="none" strike="noStrike" cap="none" normalizeH="0" baseline="0" dirty="0">
                <a:ln>
                  <a:noFill/>
                </a:ln>
                <a:solidFill>
                  <a:srgbClr val="F78C6C"/>
                </a:solidFill>
                <a:effectLst/>
                <a:latin typeface="JetBrains Mono"/>
              </a:rPr>
              <a:t>exist_ok</a:t>
            </a:r>
            <a:r>
              <a:rPr kumimoji="0" lang="fr-FR" altLang="fr-FR" sz="1800" b="0" i="0" u="none" strike="noStrike" cap="none" normalizeH="0" baseline="0" dirty="0">
                <a:ln>
                  <a:noFill/>
                </a:ln>
                <a:solidFill>
                  <a:srgbClr val="89DDFF"/>
                </a:solidFill>
                <a:effectLst/>
                <a:latin typeface="JetBrains Mono"/>
              </a:rPr>
              <a:t>=</a:t>
            </a:r>
            <a:r>
              <a:rPr kumimoji="0" lang="fr-FR" altLang="fr-FR" sz="1800" b="0" i="1" u="none" strike="noStrike" cap="none" normalizeH="0" baseline="0" dirty="0">
                <a:ln>
                  <a:noFill/>
                </a:ln>
                <a:solidFill>
                  <a:srgbClr val="C792EA"/>
                </a:solidFill>
                <a:effectLst/>
                <a:latin typeface="JetBrains Mono"/>
              </a:rPr>
              <a:t>True</a:t>
            </a:r>
            <a:r>
              <a:rPr kumimoji="0" lang="fr-FR" altLang="fr-FR" sz="1800" b="0" i="0" u="none" strike="noStrike" cap="none" normalizeH="0" baseline="0" dirty="0">
                <a:ln>
                  <a:noFill/>
                </a:ln>
                <a:solidFill>
                  <a:srgbClr val="89DDFF"/>
                </a:solidFill>
                <a:effectLst/>
                <a:latin typeface="JetBrains Mono"/>
              </a:rPr>
              <a:t>)</a:t>
            </a:r>
            <a:br>
              <a:rPr kumimoji="0" lang="fr-FR" altLang="fr-FR" sz="1800" b="0" i="0" u="none" strike="noStrike" cap="none" normalizeH="0" baseline="0" dirty="0">
                <a:ln>
                  <a:noFill/>
                </a:ln>
                <a:solidFill>
                  <a:srgbClr val="89DDFF"/>
                </a:solidFill>
                <a:effectLst/>
                <a:latin typeface="JetBrains Mono"/>
              </a:rPr>
            </a:br>
            <a:r>
              <a:rPr kumimoji="0" lang="fr-FR" altLang="fr-FR" sz="1800" b="0" i="0" u="none" strike="noStrike" cap="none" normalizeH="0" baseline="0" dirty="0">
                <a:ln>
                  <a:noFill/>
                </a:ln>
                <a:solidFill>
                  <a:srgbClr val="C3CEE3"/>
                </a:solidFill>
                <a:effectLst/>
                <a:latin typeface="JetBrains Mono"/>
              </a:rPr>
              <a:t>os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82AAFF"/>
                </a:solidFill>
                <a:effectLst/>
                <a:latin typeface="JetBrains Mono"/>
              </a:rPr>
              <a:t>makedirs</a:t>
            </a:r>
            <a:r>
              <a:rPr kumimoji="0" lang="fr-FR" altLang="fr-FR" sz="1800" b="0" i="0" u="none" strike="noStrike" cap="none" normalizeH="0" baseline="0" dirty="0">
                <a:ln>
                  <a:noFill/>
                </a:ln>
                <a:solidFill>
                  <a:srgbClr val="89DDFF"/>
                </a:solidFill>
                <a:effectLst/>
                <a:latin typeface="JetBrains Mono"/>
              </a:rPr>
              <a:t>(</a:t>
            </a:r>
            <a:r>
              <a:rPr kumimoji="0" lang="fr-FR" altLang="fr-FR" sz="1800" b="0" i="0" u="none" strike="noStrike" cap="none" normalizeH="0" baseline="0" dirty="0">
                <a:ln>
                  <a:noFill/>
                </a:ln>
                <a:solidFill>
                  <a:srgbClr val="C3E88D"/>
                </a:solidFill>
                <a:effectLst/>
                <a:latin typeface="JetBrains Mono"/>
              </a:rPr>
              <a:t>"/ dossier1 / dossier2 / dossier3"</a:t>
            </a:r>
            <a:r>
              <a:rPr kumimoji="0" lang="fr-FR" altLang="fr-FR" sz="1800" b="0" i="0" u="none" strike="noStrike" cap="none" normalizeH="0" baseline="0" dirty="0">
                <a:ln>
                  <a:noFill/>
                </a:ln>
                <a:solidFill>
                  <a:srgbClr val="89DDFF"/>
                </a:solidFill>
                <a:effectLst/>
                <a:latin typeface="JetBrains Mono"/>
              </a:rPr>
              <a:t>)  </a:t>
            </a:r>
            <a:r>
              <a:rPr kumimoji="0" lang="fr-FR" altLang="fr-FR" sz="1800" b="0" i="1" u="none" strike="noStrike" cap="none" normalizeH="0" baseline="0" dirty="0">
                <a:ln>
                  <a:noFill/>
                </a:ln>
                <a:solidFill>
                  <a:srgbClr val="717CB4"/>
                </a:solidFill>
                <a:effectLst/>
                <a:latin typeface="JetBrains Mono"/>
              </a:rPr>
              <a:t># cree les trois dossiers</a:t>
            </a:r>
            <a:endParaRPr kumimoji="0" lang="fr-FR" altLang="fr-FR" sz="40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52376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a:ln>
                  <a:noFill/>
                </a:ln>
                <a:solidFill>
                  <a:srgbClr val="C3CEE3"/>
                </a:solidFill>
                <a:effectLst/>
                <a:latin typeface="JetBrains Mono"/>
              </a:rPr>
              <a:t>chemin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"c:\MOTTIER Lucie\Documents\GitHub</a:t>
            </a:r>
            <a:r>
              <a:rPr kumimoji="0" lang="fr-FR" altLang="fr-FR" sz="1400" b="0" i="0" u="none" strike="noStrike" cap="none" normalizeH="0" baseline="0" dirty="0">
                <a:ln>
                  <a:noFill/>
                </a:ln>
                <a:solidFill>
                  <a:srgbClr val="C3CEE3"/>
                </a:solidFill>
                <a:effectLst/>
                <a:latin typeface="JetBrains Mono"/>
              </a:rPr>
              <a:t>\Udemy</a:t>
            </a:r>
            <a:r>
              <a:rPr kumimoji="0" lang="fr-FR" altLang="fr-FR" sz="1400" b="0" i="0" u="none" strike="noStrike" cap="none" normalizeH="0" baseline="0" dirty="0">
                <a:ln>
                  <a:noFill/>
                </a:ln>
                <a:solidFill>
                  <a:srgbClr val="C3E88D"/>
                </a:solidFill>
                <a:effectLst/>
                <a:latin typeface="JetBrains Mono"/>
              </a:rPr>
              <a:t>\ LaFormationCompletePython"</a:t>
            </a:r>
            <a:br>
              <a:rPr kumimoji="0" lang="fr-FR" altLang="fr-FR" sz="1400" b="0" i="0" u="none" strike="noStrike" cap="none" normalizeH="0" baseline="0" dirty="0">
                <a:ln>
                  <a:noFill/>
                </a:ln>
                <a:solidFill>
                  <a:srgbClr val="C3E88D"/>
                </a:solidFill>
                <a:effectLst/>
                <a:latin typeface="JetBrains Mono"/>
              </a:rPr>
            </a:br>
            <a:r>
              <a:rPr kumimoji="0" lang="fr-FR" altLang="fr-FR" sz="1400" b="0" i="0" u="none" strike="noStrike" cap="none" normalizeH="0" baseline="0" dirty="0">
                <a:ln>
                  <a:noFill/>
                </a:ln>
                <a:solidFill>
                  <a:srgbClr val="C3CEE3"/>
                </a:solidFill>
                <a:effectLst/>
                <a:latin typeface="JetBrains Mono"/>
              </a:rPr>
              <a:t>dossier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join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chemin</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"test"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path</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exists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os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removedirs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dossier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717CB4"/>
                </a:solidFill>
                <a:effectLst/>
                <a:latin typeface="JetBrains Mono"/>
              </a:rPr>
              <a:t># malheureusement il n’y a pas d’équivalent à makedir(dossier, exist_ok=True) donc nous sommes oblige d’utiliser une structure conditionnelle.</a:t>
            </a:r>
            <a:endParaRPr kumimoji="0" lang="fr-FR" altLang="fr-FR" sz="32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170372"/>
            <a:ext cx="10165678" cy="11695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os</a:t>
            </a:r>
            <a:br>
              <a:rPr kumimoji="0" lang="fr-FR" altLang="fr-FR" sz="1400" b="0" i="0" u="none" strike="noStrike" cap="none" normalizeH="0" baseline="0" dirty="0">
                <a:ln>
                  <a:noFill/>
                </a:ln>
                <a:solidFill>
                  <a:srgbClr val="C3CEE3"/>
                </a:solidFill>
                <a:effectLst/>
                <a:latin typeface="JetBrains Mono"/>
              </a:rPr>
            </a:br>
            <a:r>
              <a:rPr kumimoji="0" lang="fr-FR" altLang="fr-FR" sz="1400" b="0" i="1" u="none" strike="noStrike" cap="none" normalizeH="0" baseline="0" dirty="0">
                <a:ln>
                  <a:noFill/>
                </a:ln>
                <a:solidFill>
                  <a:srgbClr val="C792EA"/>
                </a:solidFill>
                <a:effectLst/>
                <a:latin typeface="JetBrains Mono"/>
              </a:rPr>
              <a:t>import </a:t>
            </a:r>
            <a:r>
              <a:rPr kumimoji="0" lang="fr-FR" altLang="fr-FR" sz="1400" b="0" i="0" u="none" strike="noStrike" cap="none" normalizeH="0" baseline="0" dirty="0">
                <a:ln>
                  <a:noFill/>
                </a:ln>
                <a:solidFill>
                  <a:srgbClr val="C3CEE3"/>
                </a:solidFill>
                <a:effectLst/>
                <a:latin typeface="JetBrains Mono"/>
              </a:rPr>
              <a:t>shutil</a:t>
            </a:r>
            <a:br>
              <a:rPr kumimoji="0" lang="fr-FR" altLang="fr-FR" sz="1400" b="0" i="0" u="none" strike="noStrike" cap="none" normalizeH="0" baseline="0" dirty="0">
                <a:ln>
                  <a:noFill/>
                </a:ln>
                <a:solidFill>
                  <a:srgbClr val="C3CEE3"/>
                </a:solidFill>
                <a:effectLst/>
                <a:latin typeface="JetBrains Mono"/>
              </a:rPr>
            </a:br>
            <a:br>
              <a:rPr kumimoji="0" lang="fr-FR" altLang="fr-FR" sz="1400" b="0" i="0" u="none" strike="noStrike" cap="none" normalizeH="0" baseline="0" dirty="0">
                <a:ln>
                  <a:noFill/>
                </a:ln>
                <a:solidFill>
                  <a:srgbClr val="C3CEE3"/>
                </a:solidFill>
                <a:effectLst/>
                <a:latin typeface="JetBrains Mono"/>
              </a:rPr>
            </a:br>
            <a:r>
              <a:rPr kumimoji="0" lang="fr-FR" altLang="fr-FR" sz="1400" b="0" i="0" u="none" strike="noStrike" cap="none" normalizeH="0" baseline="0" dirty="0" err="1">
                <a:ln>
                  <a:noFill/>
                </a:ln>
                <a:solidFill>
                  <a:srgbClr val="C3CEE3"/>
                </a:solidFill>
                <a:effectLst/>
                <a:latin typeface="JetBrains Mono"/>
              </a:rPr>
              <a:t>os</a:t>
            </a:r>
            <a:r>
              <a:rPr kumimoji="0" lang="fr-FR" altLang="fr-FR" sz="1400" b="0" i="0" u="none" strike="noStrike" cap="none" normalizeH="0" baseline="0" dirty="0" err="1">
                <a:ln>
                  <a:noFill/>
                </a:ln>
                <a:solidFill>
                  <a:srgbClr val="89DDFF"/>
                </a:solidFill>
                <a:effectLst/>
                <a:latin typeface="JetBrains Mono"/>
              </a:rPr>
              <a:t>.</a:t>
            </a:r>
            <a:r>
              <a:rPr kumimoji="0" lang="fr-FR" altLang="fr-FR" sz="1400" b="0" i="0" u="none" strike="noStrike" cap="none" normalizeH="0" baseline="0" dirty="0" err="1">
                <a:ln>
                  <a:noFill/>
                </a:ln>
                <a:solidFill>
                  <a:srgbClr val="82AAFF"/>
                </a:solidFill>
                <a:effectLst/>
                <a:latin typeface="JetBrains Mono"/>
              </a:rPr>
              <a:t>remove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"/tmp/dir/exemple.txt"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C3CEE3"/>
                </a:solidFill>
                <a:effectLst/>
                <a:latin typeface="JetBrains Mono"/>
              </a:rPr>
              <a:t>shutil</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82AAFF"/>
                </a:solidFill>
                <a:effectLst/>
                <a:latin typeface="JetBrains Mono"/>
              </a:rPr>
              <a:t>rmtree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"/tmp/dir/perso"</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4713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4613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706820"/>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friends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'Enter three friend names, separated by commas (no spaces, </a:t>
            </a:r>
            <a:r>
              <a:rPr kumimoji="0" lang="fr-FR" altLang="fr-FR" sz="1000" b="0" i="0" u="none" strike="noStrike" cap="none" normalizeH="0" baseline="0" dirty="0" err="1">
                <a:ln>
                  <a:noFill/>
                </a:ln>
                <a:solidFill>
                  <a:srgbClr val="C3E88D"/>
                </a:solidFill>
                <a:effectLst/>
                <a:latin typeface="JetBrains Mono"/>
              </a:rPr>
              <a:t>please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'people.txt'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people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people_nearby_set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set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friends_set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intersection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people_nearby_set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'nearby_friends.txt'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counter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friend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1" u="none" strike="noStrike" cap="none" normalizeH="0" baseline="0" dirty="0">
                <a:ln>
                  <a:noFill/>
                </a:ln>
                <a:solidFill>
                  <a:srgbClr val="82AAFF"/>
                </a:solidFill>
                <a:effectLst/>
                <a:latin typeface="JetBrains Mono"/>
              </a:rPr>
              <a:t>enumerate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counter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friends_nearby_set</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this test is to avoid an empty line at the end of nearby_friends.txt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nearby! Meet up with them.'</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friend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nearby_friends_file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84731" y="901295"/>
            <a:ext cx="11906246" cy="600164"/>
          </a:xfrm>
          <a:prstGeom prst="rect">
            <a:avLst/>
          </a:prstGeom>
          <a:noFill/>
        </p:spPr>
        <p:txBody>
          <a:bodyPr wrap="square" rtlCol="0">
            <a:spAutoFit/>
          </a:bodyPr>
          <a:lstStyle/>
          <a:p>
            <a:r>
              <a:rPr lang="fr-FR" sz="1100" dirty="0"/>
              <a:t>Ask the user for a list of 3 friends</a:t>
            </a:r>
          </a:p>
          <a:p>
            <a:r>
              <a:rPr lang="fr-FR" sz="1100" dirty="0"/>
              <a:t>For each friend, we’ll tell the user whether they are nearby</a:t>
            </a:r>
          </a:p>
          <a:p>
            <a:r>
              <a:rPr lang="fr-FR" sz="1100" dirty="0"/>
              <a:t>For each nearby friend, we’ll save their name to ‘nearby_friends.txt</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49884943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75717"/>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293699"/>
            <a:ext cx="10165678" cy="406265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read from questions.txt and append each line into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"questions.txt"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 from questions.txt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read all lines and get rid of line break for each line, then append each stripped line to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questions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  </a:t>
            </a:r>
            <a:r>
              <a:rPr kumimoji="0" lang="fr-FR" altLang="fr-FR" sz="1000" b="0" i="1" u="none" strike="noStrike" cap="none" normalizeH="0" baseline="0" dirty="0">
                <a:ln>
                  <a:noFill/>
                </a:ln>
                <a:solidFill>
                  <a:srgbClr val="717CB4"/>
                </a:solidFill>
                <a:effectLst/>
                <a:latin typeface="JetBrains Mono"/>
              </a:rPr>
              <a:t># initialize score</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total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set total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err="1">
                <a:ln>
                  <a:noFill/>
                </a:ln>
                <a:solidFill>
                  <a:srgbClr val="C3CEE3"/>
                </a:solidFill>
                <a:effectLst/>
                <a:latin typeface="JetBrains Mono"/>
              </a:rPr>
              <a:t>question_list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split equation with `=` into question and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print question and wait for user to input their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ans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if user input matches answer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score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  </a:t>
            </a:r>
            <a:r>
              <a:rPr kumimoji="0" lang="fr-FR" altLang="fr-FR" sz="1000" b="0" i="1" u="none" strike="noStrike" cap="none" normalizeH="0" baseline="0" dirty="0">
                <a:ln>
                  <a:noFill/>
                </a:ln>
                <a:solidFill>
                  <a:srgbClr val="717CB4"/>
                </a:solidFill>
                <a:effectLst/>
                <a:latin typeface="JetBrains Mono"/>
              </a:rPr>
              <a:t># increase score</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result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"result.txt"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open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write final score to result.txt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result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f"Your</a:t>
            </a:r>
            <a:r>
              <a:rPr kumimoji="0" lang="fr-FR" altLang="fr-FR" sz="1000" b="0" i="0" u="none" strike="noStrike" cap="none" normalizeH="0" baseline="0" dirty="0">
                <a:ln>
                  <a:noFill/>
                </a:ln>
                <a:solidFill>
                  <a:srgbClr val="C3E88D"/>
                </a:solidFill>
                <a:effectLst/>
                <a:latin typeface="JetBrains Mono"/>
              </a:rPr>
              <a:t> final score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score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total</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result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152405" y="263734"/>
            <a:ext cx="11906246" cy="21236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effectLst/>
                <a:latin typeface="JetBrains Mono"/>
              </a:rPr>
              <a:t>sample `questions.txt`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1+1=2</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2+2=4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8-4=4</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task description:</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read from `questions.txt`</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each question, print out the question and wait for the user's answer</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for example, for the first question, print out: `1+1=`</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after the user answers all the questions, calculate her score and write it to the `result.txt` file</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the result should be in such format: `Your final score is n/m.`</a:t>
            </a:r>
            <a:br>
              <a:rPr kumimoji="0" lang="fr-FR" altLang="fr-FR" sz="1100" b="0" i="1" u="none" strike="noStrike" cap="none" normalizeH="0" baseline="0" dirty="0">
                <a:ln>
                  <a:noFill/>
                </a:ln>
                <a:effectLst/>
                <a:latin typeface="JetBrains Mono"/>
              </a:rPr>
            </a:br>
            <a:r>
              <a:rPr kumimoji="0" lang="fr-FR" altLang="fr-FR" sz="1100" b="0" i="1" u="none" strike="noStrike" cap="none" normalizeH="0" baseline="0" dirty="0">
                <a:ln>
                  <a:noFill/>
                </a:ln>
                <a:effectLst/>
                <a:latin typeface="JetBrains Mono"/>
              </a:rPr>
              <a:t>    where n and m are the number of correct answers and the maximum score respectively</a:t>
            </a:r>
            <a:endParaRPr kumimoji="0" lang="fr-FR" altLang="fr-FR" sz="2400" b="0" i="0" u="none" strike="noStrike" cap="none" normalizeH="0" baseline="0" dirty="0">
              <a:ln>
                <a:noFill/>
              </a:ln>
              <a:effectLst/>
              <a:latin typeface="Arial" panose="020B0604020202020204" pitchFamily="34" charset="0"/>
            </a:endParaRPr>
          </a:p>
          <a:p>
            <a:endParaRPr lang="fr-FR" sz="1100" dirty="0"/>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380121175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494301" y="1505771"/>
            <a:ext cx="10165678"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808080"/>
                </a:solidFill>
                <a:effectLst/>
                <a:latin typeface="JetBrains Mono"/>
              </a:rPr>
              <a:t>https://www.youtube.com/watch?v=W7QByFjVom8</a:t>
            </a:r>
            <a:br>
              <a:rPr kumimoji="0" lang="fr-FR" altLang="fr-FR" sz="1000" b="0" i="1" u="none" strike="noStrike" cap="none" normalizeH="0" baseline="0" dirty="0">
                <a:ln>
                  <a:noFill/>
                </a:ln>
                <a:solidFill>
                  <a:srgbClr val="808080"/>
                </a:solidFill>
                <a:effectLst/>
                <a:latin typeface="JetBrains Mono"/>
              </a:rPr>
            </a:br>
            <a:br>
              <a:rPr kumimoji="0" lang="fr-FR" altLang="fr-FR" sz="1000" b="0" i="1" u="none" strike="noStrike" cap="none" normalizeH="0" baseline="0" dirty="0">
                <a:ln>
                  <a:noFill/>
                </a:ln>
                <a:solidFill>
                  <a:srgbClr val="808080"/>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'csv_data.txt'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age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university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title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degree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person_data</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capitalize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is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studying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degree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university</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717CB4"/>
                </a:solidFill>
                <a:effectLst/>
                <a:latin typeface="JetBrains Mono"/>
              </a:rPr>
              <a:t># how to create a csv line in order to store it.</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sample_csv_value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join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'25'</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'Computer Science'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sample_csv_value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6024877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CSV files with csv module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93249" y="2354536"/>
            <a:ext cx="3363825"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i="1" dirty="0">
                <a:solidFill>
                  <a:srgbClr val="717CB4"/>
                </a:solidFill>
                <a:latin typeface="JetBrains Mono"/>
              </a:rPr>
              <a:t># Without csv module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name,director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columns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f"Name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columns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289</a:t>
            </a:fld>
            <a:endParaRPr lang="fr-FR" dirty="0"/>
          </a:p>
        </p:txBody>
      </p:sp>
      <p:sp>
        <p:nvSpPr>
          <p:cNvPr id="12" name="ZoneTexte 11">
            <a:extLst>
              <a:ext uri="{FF2B5EF4-FFF2-40B4-BE49-F238E27FC236}">
                <a16:creationId xmlns:a16="http://schemas.microsoft.com/office/drawing/2014/main" id="{B306DD39-1EBC-46DE-8720-B70BA466ED97}"/>
              </a:ext>
            </a:extLst>
          </p:cNvPr>
          <p:cNvSpPr txBox="1"/>
          <p:nvPr/>
        </p:nvSpPr>
        <p:spPr>
          <a:xfrm>
            <a:off x="3550322" y="2354536"/>
            <a:ext cx="3452057" cy="347787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 With csv module</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csv</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movies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"The Matrix"</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"Wachowski"</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"Green Book"</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"Farrelly"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"Amadeus"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"Forman"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write_to_file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fieldnames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writeheader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writer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writerows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output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err="1">
                <a:ln>
                  <a:noFill/>
                </a:ln>
                <a:solidFill>
                  <a:srgbClr val="82AAFF"/>
                </a:solidFill>
                <a:effectLst/>
                <a:latin typeface="JetBrains Mono"/>
              </a:rPr>
              <a:t>read_from_file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"file.csv"</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reader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csv</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DictReader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reader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f"Name</a:t>
            </a: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]}\t</a:t>
            </a:r>
            <a:r>
              <a:rPr kumimoji="0" lang="fr-FR" altLang="fr-FR" sz="1000" b="0" i="0" u="none" strike="noStrike" cap="none" normalizeH="0" baseline="0" dirty="0">
                <a:ln>
                  <a:noFill/>
                </a:ln>
                <a:solidFill>
                  <a:srgbClr val="C3E88D"/>
                </a:solidFill>
                <a:effectLst/>
                <a:latin typeface="JetBrains Mono"/>
              </a:rPr>
              <a:t>Director: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'director'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 name="Image 13">
            <a:extLst>
              <a:ext uri="{FF2B5EF4-FFF2-40B4-BE49-F238E27FC236}">
                <a16:creationId xmlns:a16="http://schemas.microsoft.com/office/drawing/2014/main" id="{FBC49558-F381-4B0D-B63E-83264934C0B2}"/>
              </a:ext>
            </a:extLst>
          </p:cNvPr>
          <p:cNvPicPr>
            <a:picLocks noChangeAspect="1"/>
          </p:cNvPicPr>
          <p:nvPr/>
        </p:nvPicPr>
        <p:blipFill>
          <a:blip r:embed="rId2"/>
          <a:stretch>
            <a:fillRect/>
          </a:stretch>
        </p:blipFill>
        <p:spPr>
          <a:xfrm>
            <a:off x="7118697" y="2354536"/>
            <a:ext cx="4980054" cy="2733531"/>
          </a:xfrm>
          <a:prstGeom prst="rect">
            <a:avLst/>
          </a:prstGeom>
        </p:spPr>
      </p:pic>
    </p:spTree>
    <p:extLst>
      <p:ext uri="{BB962C8B-B14F-4D97-AF65-F5344CB8AC3E}">
        <p14:creationId xmlns:p14="http://schemas.microsoft.com/office/powerpoint/2010/main" val="3649251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JASON to CSV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84731" y="2395725"/>
            <a:ext cx="4988631" cy="3170099"/>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file_contents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reads file and turns it to dictionary</a:t>
            </a: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file_contents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'friends'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cars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'Fiesta'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'make'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'Ford'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'model'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'Focus'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'cars_json.txt'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cars</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my_json_string</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 "Alfa Romeo", "released": 1950}]'</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incorrect_car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loads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my_json_string</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here we use loads and not load for load string</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incorrect_car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290</a:t>
            </a:fld>
            <a:endParaRPr lang="fr-FR" dirty="0"/>
          </a:p>
        </p:txBody>
      </p:sp>
      <p:sp>
        <p:nvSpPr>
          <p:cNvPr id="11" name="ZoneTexte 10">
            <a:extLst>
              <a:ext uri="{FF2B5EF4-FFF2-40B4-BE49-F238E27FC236}">
                <a16:creationId xmlns:a16="http://schemas.microsoft.com/office/drawing/2014/main" id="{8AB856DB-14DE-4C46-8BA8-84A4F72F7663}"/>
              </a:ext>
            </a:extLst>
          </p:cNvPr>
          <p:cNvSpPr txBox="1"/>
          <p:nvPr/>
        </p:nvSpPr>
        <p:spPr>
          <a:xfrm>
            <a:off x="5279834" y="2436469"/>
            <a:ext cx="2381355" cy="2554545"/>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"friends":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"Jose",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"Applied Computing"</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"Rolf",</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"Computer Science"</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"name": "Anna",</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"degree": "Physics"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1CF9700-C3C8-465B-8C25-467DDAD74310}"/>
              </a:ext>
            </a:extLst>
          </p:cNvPr>
          <p:cNvSpPr txBox="1"/>
          <p:nvPr/>
        </p:nvSpPr>
        <p:spPr>
          <a:xfrm>
            <a:off x="7767661" y="2436469"/>
            <a:ext cx="4114800" cy="246221"/>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[{"make": "Ford", "model": "Fiesta"}, {"make": "Ford", "model": "Focus"}]</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E641D8FA-093D-454F-949D-D6EF5679F352}"/>
              </a:ext>
            </a:extLst>
          </p:cNvPr>
          <p:cNvSpPr txBox="1"/>
          <p:nvPr/>
        </p:nvSpPr>
        <p:spPr>
          <a:xfrm>
            <a:off x="634314" y="1935892"/>
            <a:ext cx="3608172" cy="369332"/>
          </a:xfrm>
          <a:prstGeom prst="rect">
            <a:avLst/>
          </a:prstGeom>
          <a:noFill/>
        </p:spPr>
        <p:txBody>
          <a:bodyPr wrap="square" rtlCol="0">
            <a:spAutoFit/>
          </a:bodyPr>
          <a:lstStyle/>
          <a:p>
            <a:r>
              <a:rPr lang="en-US" dirty="0"/>
              <a:t>json_import.py</a:t>
            </a:r>
            <a:endParaRPr lang="fr-FR" dirty="0"/>
          </a:p>
        </p:txBody>
      </p:sp>
      <p:sp>
        <p:nvSpPr>
          <p:cNvPr id="15" name="ZoneTexte 14">
            <a:extLst>
              <a:ext uri="{FF2B5EF4-FFF2-40B4-BE49-F238E27FC236}">
                <a16:creationId xmlns:a16="http://schemas.microsoft.com/office/drawing/2014/main" id="{460601FA-5362-47C9-B987-33FA39C303E9}"/>
              </a:ext>
            </a:extLst>
          </p:cNvPr>
          <p:cNvSpPr txBox="1"/>
          <p:nvPr/>
        </p:nvSpPr>
        <p:spPr>
          <a:xfrm>
            <a:off x="5449330" y="2006521"/>
            <a:ext cx="3608172" cy="369332"/>
          </a:xfrm>
          <a:prstGeom prst="rect">
            <a:avLst/>
          </a:prstGeom>
          <a:noFill/>
        </p:spPr>
        <p:txBody>
          <a:bodyPr wrap="square" rtlCol="0">
            <a:spAutoFit/>
          </a:bodyPr>
          <a:lstStyle/>
          <a:p>
            <a:r>
              <a:rPr lang="en-US" dirty="0"/>
              <a:t>friends_json.txt</a:t>
            </a:r>
            <a:endParaRPr lang="fr-FR" dirty="0"/>
          </a:p>
        </p:txBody>
      </p:sp>
      <p:sp>
        <p:nvSpPr>
          <p:cNvPr id="16" name="ZoneTexte 15">
            <a:extLst>
              <a:ext uri="{FF2B5EF4-FFF2-40B4-BE49-F238E27FC236}">
                <a16:creationId xmlns:a16="http://schemas.microsoft.com/office/drawing/2014/main" id="{F5EEDC8B-EFBC-4EE8-9640-4771299161C1}"/>
              </a:ext>
            </a:extLst>
          </p:cNvPr>
          <p:cNvSpPr txBox="1"/>
          <p:nvPr/>
        </p:nvSpPr>
        <p:spPr>
          <a:xfrm>
            <a:off x="8583827" y="2026393"/>
            <a:ext cx="3608172" cy="369332"/>
          </a:xfrm>
          <a:prstGeom prst="rect">
            <a:avLst/>
          </a:prstGeom>
          <a:noFill/>
        </p:spPr>
        <p:txBody>
          <a:bodyPr wrap="square" rtlCol="0">
            <a:spAutoFit/>
          </a:bodyPr>
          <a:lstStyle/>
          <a:p>
            <a:r>
              <a:rPr lang="en-US" dirty="0"/>
              <a:t>cars_json.txt</a:t>
            </a:r>
            <a:endParaRPr lang="fr-FR" dirty="0"/>
          </a:p>
        </p:txBody>
      </p:sp>
    </p:spTree>
    <p:extLst>
      <p:ext uri="{BB962C8B-B14F-4D97-AF65-F5344CB8AC3E}">
        <p14:creationId xmlns:p14="http://schemas.microsoft.com/office/powerpoint/2010/main" val="131901652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CSV to JSON file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2758190"/>
            <a:ext cx="4988631" cy="3016210"/>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json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'csv_file.txt'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content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f</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i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0</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content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club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city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country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'json_file.txt'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dump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err="1">
                <a:ln>
                  <a:noFill/>
                </a:ln>
                <a:solidFill>
                  <a:srgbClr val="C3CEE3"/>
                </a:solidFill>
                <a:effectLst/>
                <a:latin typeface="JetBrains Mono"/>
              </a:rPr>
              <a:t>json_list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json_file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291</a:t>
            </a:fld>
            <a:endParaRPr lang="fr-FR" dirty="0"/>
          </a:p>
        </p:txBody>
      </p:sp>
      <p:sp>
        <p:nvSpPr>
          <p:cNvPr id="9" name="ZoneTexte 8">
            <a:extLst>
              <a:ext uri="{FF2B5EF4-FFF2-40B4-BE49-F238E27FC236}">
                <a16:creationId xmlns:a16="http://schemas.microsoft.com/office/drawing/2014/main" id="{3673864B-2567-47F1-89FF-0C2098AC2DAE}"/>
              </a:ext>
            </a:extLst>
          </p:cNvPr>
          <p:cNvSpPr txBox="1"/>
          <p:nvPr/>
        </p:nvSpPr>
        <p:spPr>
          <a:xfrm>
            <a:off x="266698" y="1505771"/>
            <a:ext cx="11513410" cy="1015663"/>
          </a:xfrm>
          <a:prstGeom prst="rect">
            <a:avLst/>
          </a:prstGeom>
          <a:noFill/>
        </p:spPr>
        <p:txBody>
          <a:bodyPr wrap="square" rtlCol="0">
            <a:spAutoFit/>
          </a:bodyPr>
          <a:lstStyle/>
          <a:p>
            <a:r>
              <a:rPr lang="en-US" sz="1000" dirty="0"/>
              <a:t>In this exercise, create a CSV to JSON converter that can be handy for others, You converter should achieve the following tasks: </a:t>
            </a:r>
          </a:p>
          <a:p>
            <a:r>
              <a:rPr lang="en-US" sz="1000" dirty="0"/>
              <a:t>	</a:t>
            </a:r>
            <a:r>
              <a:rPr lang="en-US" sz="1000" i="1" dirty="0"/>
              <a:t>Manchester United, Manchester, UK</a:t>
            </a:r>
          </a:p>
          <a:p>
            <a:r>
              <a:rPr lang="en-US" sz="1000" i="1" dirty="0"/>
              <a:t>	Real Madrid, Madrid, Spain</a:t>
            </a:r>
          </a:p>
          <a:p>
            <a:r>
              <a:rPr lang="en-US" sz="1000" i="1" dirty="0"/>
              <a:t>	Juventus, Turin, Italy</a:t>
            </a:r>
            <a:endParaRPr lang="en-US" sz="1000" dirty="0"/>
          </a:p>
          <a:p>
            <a:r>
              <a:rPr lang="en-US" sz="1000" dirty="0"/>
              <a:t>Read and process the file and store its content in JSON format into </a:t>
            </a:r>
            <a:r>
              <a:rPr lang="en-US" sz="1000" dirty="0">
                <a:solidFill>
                  <a:schemeClr val="accent2">
                    <a:lumMod val="75000"/>
                  </a:schemeClr>
                </a:solidFill>
              </a:rPr>
              <a:t>json_file.txt</a:t>
            </a:r>
            <a:r>
              <a:rPr lang="en-US" sz="1000" dirty="0"/>
              <a:t>. The according keys to each field in the CSV file are club, city and country. Thus the output should be, according to the given sample CSV file, like this: [{“club”: “Manchester United”, “country”: “UK”, “city”: “Manchester”}, {“club”: “Real Madrid”, “country”: “Spain”, “city”: “Madrid”}, {“club”: “Juventus”, “Italy”, “city”: “Turin”}]</a:t>
            </a:r>
            <a:endParaRPr lang="fr-FR" sz="1000" dirty="0">
              <a:solidFill>
                <a:schemeClr val="accent2">
                  <a:lumMod val="75000"/>
                </a:schemeClr>
              </a:solidFill>
            </a:endParaRPr>
          </a:p>
        </p:txBody>
      </p:sp>
    </p:spTree>
    <p:extLst>
      <p:ext uri="{BB962C8B-B14F-4D97-AF65-F5344CB8AC3E}">
        <p14:creationId xmlns:p14="http://schemas.microsoft.com/office/powerpoint/2010/main" val="4999010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384685"/>
            <a:ext cx="12192000" cy="1325563"/>
          </a:xfrm>
        </p:spPr>
        <p:txBody>
          <a:bodyPr>
            <a:noAutofit/>
          </a:bodyPr>
          <a:lstStyle/>
          <a:p>
            <a:pPr lvl="0" algn="ctr" fontAlgn="base">
              <a:spcAft>
                <a:spcPct val="0"/>
              </a:spcAft>
            </a:pPr>
            <a:r>
              <a:rPr lang="fr-FR" altLang="fr-FR" sz="6000" dirty="0">
                <a:solidFill>
                  <a:schemeClr val="accent5">
                    <a:lumMod val="75000"/>
                  </a:schemeClr>
                </a:solidFill>
              </a:rPr>
              <a:t>Exercice Importing module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102461" y="700216"/>
            <a:ext cx="12089538" cy="6102795"/>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from </a:t>
            </a:r>
            <a:r>
              <a:rPr kumimoji="0" lang="fr-FR" altLang="fr-FR" sz="1050" b="0" i="0" u="none" strike="noStrike" cap="none" normalizeH="0" baseline="0" dirty="0">
                <a:ln>
                  <a:noFill/>
                </a:ln>
                <a:solidFill>
                  <a:srgbClr val="C3CEE3"/>
                </a:solidFill>
                <a:effectLst/>
                <a:latin typeface="JetBrains Mono"/>
              </a:rPr>
              <a:t>addition </a:t>
            </a: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Addition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 don't need to change the import statement</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now you can use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from the addition module like this: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res =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(100, 150)</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takes in </a:t>
            </a:r>
            <a:r>
              <a:rPr kumimoji="0" lang="fr-FR" altLang="fr-FR" sz="1050" b="0" i="1" u="none" strike="noStrike" cap="none" normalizeH="0" baseline="0" dirty="0" err="1">
                <a:ln>
                  <a:noFill/>
                </a:ln>
                <a:solidFill>
                  <a:srgbClr val="717CB4"/>
                </a:solidFill>
                <a:effectLst/>
                <a:latin typeface="JetBrains Mono"/>
              </a:rPr>
              <a:t>two</a:t>
            </a:r>
            <a:r>
              <a:rPr kumimoji="0" lang="fr-FR" altLang="fr-FR" sz="1050" b="0" i="1" u="none" strike="noStrike" cap="none" normalizeH="0" baseline="0" dirty="0">
                <a:ln>
                  <a:noFill/>
                </a:ln>
                <a:solidFill>
                  <a:srgbClr val="717CB4"/>
                </a:solidFill>
                <a:effectLst/>
                <a:latin typeface="JetBrains Mono"/>
              </a:rPr>
              <a:t> parameters `num1` and `num2` and return the sum of `num1` and `num2`</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Please create and implement a Calculator class, which makes use of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Your Calculator should achieve these goals: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should implement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`subtract()`, `multiply()` and `divide()`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It cannot use addition, subtraction, multiplication and division operators (`+`, `-`, `*` and `/`) directly.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Instead, it should be only based on the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function from the `addition` module.</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To simplify the problem, you may expect input for the multiply() and divide() methods are all non-integers,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and will always be valid, i.e. all non-negative integers and no 0 as divisor.</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the class definition and a sample class method `</a:t>
            </a:r>
            <a:r>
              <a:rPr kumimoji="0" lang="fr-FR" altLang="fr-FR" sz="1050" b="0" i="1" u="none" strike="noStrike" cap="none" normalizeH="0" baseline="0" dirty="0" err="1">
                <a:ln>
                  <a:noFill/>
                </a:ln>
                <a:solidFill>
                  <a:srgbClr val="717CB4"/>
                </a:solidFill>
                <a:effectLst/>
                <a:latin typeface="JetBrains Mono"/>
              </a:rPr>
              <a:t>Addition.add</a:t>
            </a:r>
            <a:r>
              <a:rPr kumimoji="0" lang="fr-FR" altLang="fr-FR" sz="1050" b="0" i="1" u="none" strike="noStrike" cap="none" normalizeH="0" baseline="0" dirty="0">
                <a:ln>
                  <a:noFill/>
                </a:ln>
                <a:solidFill>
                  <a:srgbClr val="717CB4"/>
                </a:solidFill>
                <a:effectLst/>
                <a:latin typeface="JetBrains Mono"/>
              </a:rPr>
              <a:t>()` is provided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C792EA"/>
                </a:solidFill>
                <a:effectLst/>
                <a:latin typeface="JetBrains Mono"/>
              </a:rPr>
              <a:t>class </a:t>
            </a:r>
            <a:r>
              <a:rPr kumimoji="0" lang="fr-FR" altLang="fr-FR" sz="1050" b="0" i="0" u="none" strike="noStrike" cap="none" normalizeH="0" baseline="0" dirty="0">
                <a:ln>
                  <a:noFill/>
                </a:ln>
                <a:solidFill>
                  <a:srgbClr val="FFCB6B"/>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a sample add() method in our calculator is shown below</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learn from it and implement the other methods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make use of add() from addition module</a:t>
            </a:r>
            <a:br>
              <a:rPr kumimoji="0" lang="fr-FR" altLang="fr-FR" sz="1050" b="0" i="1" u="none" strike="noStrike" cap="none" normalizeH="0" baseline="0" dirty="0">
                <a:ln>
                  <a:noFill/>
                </a:ln>
                <a:solidFill>
                  <a:srgbClr val="717CB4"/>
                </a:solidFill>
                <a:effectLst/>
                <a:latin typeface="JetBrains Mono"/>
              </a:rPr>
            </a:b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implement a class method `subtract()`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`subtract()`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subtract</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`multiply()`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`multiply()`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and num2 are always non-negative integers</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multiply</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i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1" u="none" strike="noStrike" cap="none" normalizeH="0" baseline="0" dirty="0">
                <a:ln>
                  <a:noFill/>
                </a:ln>
                <a:solidFill>
                  <a:srgbClr val="82AAFF"/>
                </a:solidFill>
                <a:effectLst/>
                <a:latin typeface="JetBrains Mono"/>
              </a:rPr>
              <a:t>range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implement a class method `divide()` that takes in num1 and num2 and return num1 // num2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your `divide()` method cannot use the + - * / calculation operators, but can use - as a negative sign operator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 you may assume num1 is always a non-negative integer, and num2 is always a positive integer</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@classmethod</a:t>
            </a:r>
            <a:br>
              <a:rPr kumimoji="0" lang="fr-FR" altLang="fr-FR" sz="1050" b="0" i="0" u="none" strike="noStrike" cap="none" normalizeH="0" baseline="0" dirty="0">
                <a:ln>
                  <a:noFill/>
                </a:ln>
                <a:solidFill>
                  <a:srgbClr val="82AAFF"/>
                </a:solidFill>
                <a:effectLst/>
                <a:latin typeface="JetBrains Mono"/>
              </a:rPr>
            </a:br>
            <a:r>
              <a:rPr kumimoji="0" lang="fr-FR" altLang="fr-FR" sz="1050" b="0" i="0" u="none" strike="noStrike" cap="none" normalizeH="0" baseline="0" dirty="0">
                <a:ln>
                  <a:noFill/>
                </a:ln>
                <a:solidFill>
                  <a:srgbClr val="82AA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1" u="none" strike="noStrike" cap="none" normalizeH="0" baseline="0" dirty="0">
                <a:ln>
                  <a:noFill/>
                </a:ln>
                <a:solidFill>
                  <a:srgbClr val="FF5370"/>
                </a:solidFill>
                <a:effectLst/>
                <a:latin typeface="JetBrains Mono"/>
              </a:rPr>
              <a:t>cls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0</a:t>
            </a:r>
            <a:br>
              <a:rPr kumimoji="0" lang="fr-FR" altLang="fr-FR" sz="1050" b="0" i="0" u="none" strike="noStrike" cap="none" normalizeH="0" baseline="0" dirty="0">
                <a:ln>
                  <a:noFill/>
                </a:ln>
                <a:solidFill>
                  <a:srgbClr val="F78C6C"/>
                </a:solidFill>
                <a:effectLst/>
                <a:latin typeface="JetBrains Mono"/>
              </a:rPr>
            </a:br>
            <a:r>
              <a:rPr kumimoji="0" lang="fr-FR" altLang="fr-FR" sz="1050" b="0" i="0" u="none" strike="noStrike" cap="none" normalizeH="0" baseline="0" dirty="0">
                <a:ln>
                  <a:noFill/>
                </a:ln>
                <a:solidFill>
                  <a:srgbClr val="F78C6C"/>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while </a:t>
            </a:r>
            <a:r>
              <a:rPr kumimoji="0" lang="fr-FR" altLang="fr-FR" sz="1050" b="0" i="0" u="none" strike="noStrike" cap="none" normalizeH="0" baseline="0" dirty="0">
                <a:ln>
                  <a:noFill/>
                </a:ln>
                <a:solidFill>
                  <a:srgbClr val="F78C6C"/>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&gt;=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num1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num1</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num2</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result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err="1">
                <a:ln>
                  <a:noFill/>
                </a:ln>
                <a:solidFill>
                  <a:srgbClr val="C3CEE3"/>
                </a:solidFill>
                <a:effectLst/>
                <a:latin typeface="JetBrains Mono"/>
              </a:rPr>
              <a:t>Addition</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add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result</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result</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CEE3"/>
                </a:solidFill>
                <a:effectLst/>
                <a:latin typeface="JetBrains Mono"/>
              </a:rPr>
              <a:t>calc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Calculator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print(calc.substract(7, 2))</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print(calc.multiply(10, 6))</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82AAFF"/>
                </a:solidFill>
                <a:effectLst/>
                <a:latin typeface="JetBrains Mono"/>
              </a:rPr>
              <a:t>print</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err="1">
                <a:ln>
                  <a:noFill/>
                </a:ln>
                <a:solidFill>
                  <a:srgbClr val="C3CEE3"/>
                </a:solidFill>
                <a:effectLst/>
                <a:latin typeface="JetBrains Mono"/>
              </a:rPr>
              <a:t>calc</a:t>
            </a:r>
            <a:r>
              <a:rPr kumimoji="0" lang="fr-FR" altLang="fr-FR" sz="1050" b="0" i="0" u="none" strike="noStrike" cap="none" normalizeH="0" baseline="0" dirty="0" err="1">
                <a:ln>
                  <a:noFill/>
                </a:ln>
                <a:solidFill>
                  <a:srgbClr val="89DDFF"/>
                </a:solidFill>
                <a:effectLst/>
                <a:latin typeface="JetBrains Mono"/>
              </a:rPr>
              <a:t>.</a:t>
            </a:r>
            <a:r>
              <a:rPr kumimoji="0" lang="fr-FR" altLang="fr-FR" sz="1050" b="0" i="0" u="none" strike="noStrike" cap="none" normalizeH="0" baseline="0" dirty="0" err="1">
                <a:ln>
                  <a:noFill/>
                </a:ln>
                <a:solidFill>
                  <a:srgbClr val="82AAFF"/>
                </a:solidFill>
                <a:effectLst/>
                <a:latin typeface="JetBrains Mono"/>
              </a:rPr>
              <a:t>divide</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50</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10</a:t>
            </a:r>
            <a:r>
              <a:rPr kumimoji="0" lang="fr-FR" altLang="fr-FR" sz="1050" b="0" i="0" u="none" strike="noStrike" cap="none" normalizeH="0" baseline="0" dirty="0">
                <a:ln>
                  <a:noFill/>
                </a:ln>
                <a:solidFill>
                  <a:srgbClr val="89DDFF"/>
                </a:solidFill>
                <a:effectLst/>
                <a:latin typeface="JetBrains Mono"/>
              </a:rPr>
              <a:t>))</a:t>
            </a:r>
            <a:endParaRPr kumimoji="0" lang="fr-FR" altLang="fr-FR" sz="105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189027257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a:t>os.path.join()</a:t>
            </a:r>
          </a:p>
          <a:p>
            <a:r>
              <a:rPr lang="fr-FR" dirty="0"/>
              <a:t>   Creation d’un dossier avec </a:t>
            </a:r>
            <a:r>
              <a:rPr lang="fr-FR" b="1" dirty="0"/>
              <a:t>os.makedirs(dossier, exist_ok=True)</a:t>
            </a:r>
          </a:p>
          <a:p>
            <a:r>
              <a:rPr lang="fr-FR" dirty="0"/>
              <a:t>   Verification de l’existence d’un dossier avec </a:t>
            </a:r>
            <a:r>
              <a:rPr lang="fr-FR" b="1" dirty="0"/>
              <a:t>os.path.exists(dossier)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295</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err="1">
                <a:solidFill>
                  <a:schemeClr val="accent5"/>
                </a:solidFill>
              </a:rPr>
              <a:t>os.path.split</a:t>
            </a:r>
            <a:r>
              <a:rPr lang="fr-FR" dirty="0">
                <a:solidFill>
                  <a:schemeClr val="accent5"/>
                </a:solidFill>
              </a:rPr>
              <a: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296</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err="1"/>
              <a:t>os.path.split</a:t>
            </a:r>
            <a:r>
              <a:rPr lang="fr-FR" sz="1400" dirty="0"/>
              <a:t> divise le path en 2 parties:</a:t>
            </a:r>
          </a:p>
          <a:p>
            <a:r>
              <a:rPr lang="fr-FR" sz="1400" dirty="0" err="1"/>
              <a:t>os.path.split</a:t>
            </a:r>
            <a:r>
              <a:rPr lang="fr-FR" sz="1400" dirty="0"/>
              <a:t>(f)[0] = retourne le path jusqu’au fichier</a:t>
            </a:r>
          </a:p>
          <a:p>
            <a:r>
              <a:rPr lang="fr-FR" sz="1400" dirty="0" err="1"/>
              <a:t>os.path.split</a:t>
            </a:r>
            <a:r>
              <a:rPr lang="fr-FR" sz="1400" dirty="0"/>
              <a: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297</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298</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err="1">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a:solidFill>
                  <a:schemeClr val="bg1"/>
                </a:solidFill>
              </a:rPr>
              <a:t>shutil.move("fichier1.txt",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a:t>
            </a:r>
            <a:r>
              <a:rPr lang="en-US" sz="1100" dirty="0" err="1">
                <a:solidFill>
                  <a:schemeClr val="bg1"/>
                </a:solidFill>
              </a:rPr>
              <a:t>classe</a:t>
            </a:r>
            <a:r>
              <a:rPr lang="en-US" sz="1100" dirty="0">
                <a:solidFill>
                  <a:schemeClr val="bg1"/>
                </a:solidFill>
              </a:rPr>
              <a:t>"""</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319</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a:t>
              </a:r>
              <a:r>
                <a:rPr lang="fr-FR" sz="1200" dirty="0" err="1"/>
                <a:t>spéciale</a:t>
              </a:r>
              <a:r>
                <a:rPr lang="fr-FR" sz="1200" b="1" dirty="0" err="1"/>
                <a:t>,__str</a:t>
              </a:r>
              <a:r>
                <a:rPr lang="fr-FR" sz="1200" b="1" dirty="0"/>
                <a:t>__</a:t>
              </a:r>
              <a:r>
                <a:rPr lang="fr-FR" sz="1200" dirty="0"/>
                <a:t>, spécialement utilisée pour afficher l'objet avec print. Par défaut, si aucune </a:t>
              </a:r>
              <a:r>
                <a:rPr lang="fr-FR" sz="1200" dirty="0" err="1"/>
                <a:t>méthode</a:t>
              </a:r>
              <a:r>
                <a:rPr lang="fr-FR" sz="1200" b="1" dirty="0" err="1"/>
                <a:t>__str__</a:t>
              </a:r>
              <a:r>
                <a:rPr lang="fr-FR" sz="1200" dirty="0" err="1"/>
                <a:t>n'est</a:t>
              </a:r>
              <a:r>
                <a:rPr lang="fr-FR" sz="1200" dirty="0"/>
                <a:t> définie, Python appelle la méthode</a:t>
              </a:r>
              <a:r>
                <a:rPr lang="fr-FR" sz="1200" b="1" dirty="0"/>
                <a:t>__</a:t>
              </a:r>
              <a:r>
                <a:rPr lang="fr-FR" sz="1200" b="1" dirty="0" err="1"/>
                <a:t>repr</a:t>
              </a:r>
              <a:r>
                <a:rPr lang="fr-FR" sz="1200" b="1" dirty="0"/>
                <a:t>__</a:t>
              </a:r>
              <a:r>
                <a:rPr lang="fr-FR" sz="1200" dirty="0"/>
                <a:t>de l'objet. La </a:t>
              </a:r>
              <a:r>
                <a:rPr lang="fr-FR" sz="1200" dirty="0" err="1"/>
                <a:t>méthode</a:t>
              </a:r>
              <a:r>
                <a:rPr lang="fr-FR" sz="1200" b="1" dirty="0" err="1"/>
                <a:t>__str__</a:t>
              </a:r>
              <a:r>
                <a:rPr lang="fr-FR" sz="1200" dirty="0" err="1"/>
                <a:t>est</a:t>
              </a:r>
              <a:r>
                <a:rPr lang="fr-FR" sz="1200" dirty="0"/>
                <a: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a:t>
              </a:r>
              <a:r>
                <a:rPr lang="fr-FR" sz="1200" b="1" dirty="0" err="1"/>
                <a:t>repr</a:t>
              </a:r>
              <a:r>
                <a:rPr lang="fr-FR" sz="1200" b="1" dirty="0"/>
                <a:t>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324</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325</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err="1">
                <a:solidFill>
                  <a:schemeClr val="bg1"/>
                </a:solidFill>
              </a:rPr>
              <a:t>ma_liste.__contains</a:t>
            </a:r>
            <a:r>
              <a:rPr lang="fr-FR" sz="1200" dirty="0">
                <a:solidFill>
                  <a:schemeClr val="bg1"/>
                </a:solidFill>
              </a:rPr>
              <a:t>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a:t>
            </a:r>
            <a:r>
              <a:rPr lang="fr-FR" sz="1200" dirty="0" err="1"/>
              <a:t>méthode__contains__qui</a:t>
            </a:r>
            <a:r>
              <a:rPr lang="fr-FR" sz="1200" dirty="0"/>
              <a:t>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a:t>
            </a:r>
            <a:r>
              <a:rPr lang="fr-FR" sz="1200" dirty="0" err="1"/>
              <a:t>est__add</a:t>
            </a:r>
            <a:r>
              <a:rPr lang="fr-FR" sz="1200" dirty="0"/>
              <a:t>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a:t>
            </a:r>
            <a:r>
              <a:rPr lang="fr-FR" sz="1200" dirty="0" err="1"/>
              <a:t>méthode__add__de</a:t>
            </a:r>
            <a:r>
              <a:rPr lang="fr-FR" sz="1200" dirty="0"/>
              <a:t>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err="1">
                <a:highlight>
                  <a:srgbClr val="C0C0C0"/>
                </a:highlight>
              </a:rPr>
              <a:t>unpickler.load</a:t>
            </a:r>
            <a:r>
              <a:rPr lang="fr-FR" sz="1200" dirty="0">
                <a:highlight>
                  <a:srgbClr val="C0C0C0"/>
                </a:highlight>
              </a:rPr>
              <a:t>()</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339</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a:t>
            </a:r>
            <a:r>
              <a:rPr lang="fr-FR" altLang="fr-FR" sz="1400" dirty="0" err="1"/>
              <a:t>list.sort</a:t>
            </a:r>
            <a:r>
              <a:rPr lang="fr-FR" altLang="fr-FR" sz="1400" dirty="0"/>
              <a: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345</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350</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a:t>
            </a:r>
            <a:r>
              <a:rPr lang="fr-FR" sz="1400" dirty="0" err="1"/>
              <a:t>operator.</a:t>
            </a:r>
            <a:r>
              <a:rPr lang="fr-FR" sz="1400" b="1" dirty="0" err="1"/>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a:t>
            </a:r>
            <a:r>
              <a:rPr lang="fr-FR" sz="1400" dirty="0" err="1"/>
              <a:t>operator.</a:t>
            </a:r>
            <a:r>
              <a:rPr lang="fr-FR" sz="1400" b="1" dirty="0" err="1"/>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360</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361</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docstring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docstring.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docstring,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a:t>
            </a:r>
            <a:r>
              <a:rPr lang="fr-FR" sz="1200" dirty="0" err="1">
                <a:solidFill>
                  <a:schemeClr val="bg1"/>
                </a:solidFill>
              </a:rPr>
              <a:t>message_a_ecrire</a:t>
            </a:r>
            <a:endParaRPr lang="fr-FR" sz="1200" dirty="0">
              <a:solidFill>
                <a:schemeClr val="bg1"/>
              </a:solidFill>
            </a:endParaRP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a:t>
            </a:r>
            <a:r>
              <a:rPr lang="fr-FR" sz="1200" dirty="0" err="1">
                <a:solidFill>
                  <a:schemeClr val="bg1"/>
                </a:solidFill>
              </a:rPr>
              <a:t>tab.ecrire</a:t>
            </a:r>
            <a:r>
              <a:rPr lang="fr-FR" sz="1200" dirty="0">
                <a:solidFill>
                  <a:schemeClr val="bg1"/>
                </a:solidFill>
              </a:rPr>
              <a:t>("Coooool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a:t>
            </a:r>
            <a:r>
              <a:rPr lang="fr-FR" sz="1200" dirty="0" err="1">
                <a:solidFill>
                  <a:schemeClr val="bg1"/>
                </a:solidFill>
              </a:rPr>
              <a:t>tab.ecrire</a:t>
            </a:r>
            <a:r>
              <a:rPr lang="fr-FR" sz="1200" dirty="0">
                <a:solidFill>
                  <a:schemeClr val="bg1"/>
                </a:solidFill>
              </a:rPr>
              <a:t>("Joyeux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a:t>
            </a:r>
            <a:r>
              <a:rPr lang="fr-FR" sz="1200" dirty="0" err="1"/>
              <a:t>tab.ecrire</a:t>
            </a:r>
            <a:r>
              <a:rPr lang="fr-FR" sz="1200" dirty="0"/>
              <a:t>(…),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a:t>
            </a:r>
            <a:r>
              <a:rPr lang="fr-FR" sz="1200" dirty="0" err="1">
                <a:solidFill>
                  <a:schemeClr val="bg1"/>
                </a:solidFill>
              </a:rPr>
              <a:t>tab.ecrire</a:t>
            </a:r>
            <a:endParaRPr lang="fr-FR" sz="1200" dirty="0">
              <a:solidFill>
                <a:schemeClr val="bg1"/>
              </a:solidFill>
            </a:endParaRPr>
          </a:p>
          <a:p>
            <a:r>
              <a:rPr lang="fr-FR" sz="1200" dirty="0">
                <a:solidFill>
                  <a:schemeClr val="bg1"/>
                </a:solidFill>
              </a:rPr>
              <a:t>&lt;bound method </a:t>
            </a:r>
            <a:r>
              <a:rPr lang="fr-FR" sz="1200" dirty="0" err="1">
                <a:solidFill>
                  <a:schemeClr val="bg1"/>
                </a:solidFill>
              </a:rPr>
              <a:t>TableauNoir.ecrire</a:t>
            </a:r>
            <a:r>
              <a:rPr lang="fr-FR" sz="1200" dirty="0">
                <a:solidFill>
                  <a:schemeClr val="bg1"/>
                </a:solidFill>
              </a:rPr>
              <a:t> of &lt;__main__.TableauNoir object at 0x00B3F3F0&gt;&gt;</a:t>
            </a:r>
          </a:p>
          <a:p>
            <a:r>
              <a:rPr lang="fr-FR" sz="1200" dirty="0">
                <a:solidFill>
                  <a:schemeClr val="bg1"/>
                </a:solidFill>
              </a:rPr>
              <a:t>&gt;&gt;&gt; </a:t>
            </a:r>
            <a:r>
              <a:rPr lang="fr-FR" sz="1200" dirty="0" err="1">
                <a:solidFill>
                  <a:schemeClr val="bg1"/>
                </a:solidFill>
              </a:rPr>
              <a:t>TableauNoir.ecrire</a:t>
            </a:r>
            <a:endParaRPr lang="fr-FR" sz="1200" dirty="0">
              <a:solidFill>
                <a:schemeClr val="bg1"/>
              </a:solidFill>
            </a:endParaRPr>
          </a:p>
          <a:p>
            <a:r>
              <a:rPr lang="fr-FR" sz="1200" dirty="0">
                <a:solidFill>
                  <a:schemeClr val="bg1"/>
                </a:solidFill>
              </a:rPr>
              <a:t>&lt;function ecrire at 0x00BA5810&gt;</a:t>
            </a:r>
          </a:p>
          <a:p>
            <a:r>
              <a:rPr lang="fr-FR" sz="1200" dirty="0">
                <a:solidFill>
                  <a:schemeClr val="bg1"/>
                </a:solidFill>
              </a:rPr>
              <a:t>&gt;&gt;&gt; help(</a:t>
            </a:r>
            <a:r>
              <a:rPr lang="fr-FR" sz="1200" dirty="0" err="1">
                <a:solidFill>
                  <a:schemeClr val="bg1"/>
                </a:solidFill>
              </a:rPr>
              <a:t>TableauNoir.ecrire</a:t>
            </a:r>
            <a:r>
              <a:rPr lang="fr-FR" sz="1200" dirty="0">
                <a:solidFill>
                  <a:schemeClr val="bg1"/>
                </a:solidFill>
              </a:rPr>
              <a:t>)</a:t>
            </a:r>
          </a:p>
          <a:p>
            <a:r>
              <a:rPr lang="fr-FR" sz="1200" dirty="0">
                <a:solidFill>
                  <a:schemeClr val="bg1"/>
                </a:solidFill>
              </a:rPr>
              <a:t>Help on function ecrire in module __main__:</a:t>
            </a:r>
          </a:p>
          <a:p>
            <a:r>
              <a:rPr lang="fr-FR" sz="1200" dirty="0">
                <a:solidFill>
                  <a:schemeClr val="bg1"/>
                </a:solidFill>
              </a:rPr>
              <a:t>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a:t>
            </a:r>
            <a:r>
              <a:rPr lang="fr-FR" sz="1200" dirty="0" err="1">
                <a:solidFill>
                  <a:schemeClr val="bg1"/>
                </a:solidFill>
              </a:rPr>
              <a:t>TableauNoir.ecrire</a:t>
            </a:r>
            <a:r>
              <a:rPr lang="fr-FR" sz="1200" dirty="0">
                <a:solidFill>
                  <a:schemeClr val="bg1"/>
                </a:solidFill>
              </a:rPr>
              <a:t>(tab,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a:t>
            </a:r>
            <a:r>
              <a:rPr lang="fr-FR" sz="1200" dirty="0" err="1"/>
              <a:t>tab.ecrire</a:t>
            </a:r>
            <a:r>
              <a:rPr lang="fr-FR" sz="1200" dirty="0"/>
              <a:t>(…), cela revient au même que si vous écrivez </a:t>
            </a:r>
            <a:r>
              <a:rPr lang="fr-FR" sz="1200" dirty="0" err="1"/>
              <a:t>TableauNoir.ecrire</a:t>
            </a:r>
            <a:r>
              <a:rPr lang="fr-FR" sz="1200" dirty="0"/>
              <a:t>(tab,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a:t>
            </a:r>
            <a:r>
              <a:rPr lang="fr-FR" sz="1200" dirty="0" err="1">
                <a:solidFill>
                  <a:schemeClr val="bg1"/>
                </a:solidFill>
              </a:rPr>
              <a:t>message_a_ecrire</a:t>
            </a:r>
            <a:r>
              <a:rPr lang="fr-FR" sz="1200" dirty="0">
                <a:solidFill>
                  <a:schemeClr val="bg1"/>
                </a:solidFill>
              </a:rPr>
              <a:t>):</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("Salut tout le monde.")</a:t>
            </a:r>
          </a:p>
          <a:p>
            <a:r>
              <a:rPr lang="fr-FR" sz="1200" dirty="0">
                <a:solidFill>
                  <a:schemeClr val="bg1"/>
                </a:solidFill>
              </a:rPr>
              <a:t>&gt;&gt;&gt; </a:t>
            </a:r>
            <a:r>
              <a:rPr lang="fr-FR" sz="1200" dirty="0" err="1">
                <a:solidFill>
                  <a:schemeClr val="bg1"/>
                </a:solidFill>
              </a:rPr>
              <a:t>tab.ecrire</a:t>
            </a:r>
            <a:r>
              <a:rPr lang="fr-FR" sz="1200" dirty="0">
                <a:solidFill>
                  <a:schemeClr val="bg1"/>
                </a:solidFill>
              </a:rPr>
              <a:t>("La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err="1">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a:t>
            </a:r>
            <a:r>
              <a:rPr lang="fr-FR" sz="1200" dirty="0" err="1">
                <a:solidFill>
                  <a:schemeClr val="accent2"/>
                </a:solidFill>
              </a:rPr>
              <a:t>class_method</a:t>
            </a:r>
            <a:r>
              <a:rPr lang="fr-FR" sz="1200" dirty="0">
                <a:solidFill>
                  <a:schemeClr val="accent2"/>
                </a:solidFill>
              </a:rPr>
              <a:t>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err="1">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a:t>
            </a:r>
            <a:r>
              <a:rPr lang="fr-FR" sz="1200" dirty="0" err="1">
                <a:solidFill>
                  <a:schemeClr val="accent2"/>
                </a:solidFill>
              </a:rPr>
              <a:t>static_method</a:t>
            </a:r>
            <a:r>
              <a:rPr lang="fr-FR" sz="1200" dirty="0">
                <a:solidFill>
                  <a:schemeClr val="accent2"/>
                </a:solidFill>
              </a:rPr>
              <a:t>.’’</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err="1">
                <a:solidFill>
                  <a:schemeClr val="bg1"/>
                </a:solidFill>
              </a:rPr>
              <a:t>ClassTest.class_method</a:t>
            </a:r>
            <a:r>
              <a:rPr lang="fr-FR" sz="1200" dirty="0">
                <a:solidFill>
                  <a:schemeClr val="bg1"/>
                </a:solidFill>
              </a:rPr>
              <a:t>()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a:t>
            </a:r>
            <a:r>
              <a:rPr lang="fr-FR" sz="1200" dirty="0" err="1">
                <a:solidFill>
                  <a:schemeClr val="bg1"/>
                </a:solidFill>
              </a:rPr>
              <a:t>class_method</a:t>
            </a:r>
            <a:r>
              <a:rPr lang="fr-FR" sz="1200" dirty="0">
                <a:solidFill>
                  <a:schemeClr val="bg1"/>
                </a:solidFill>
              </a:rPr>
              <a:t> of &lt;class ‘__main__.ClassTest’&gt;</a:t>
            </a:r>
          </a:p>
          <a:p>
            <a:endParaRPr lang="fr-FR" sz="1200" dirty="0">
              <a:solidFill>
                <a:schemeClr val="bg1"/>
              </a:solidFill>
            </a:endParaRPr>
          </a:p>
          <a:p>
            <a:r>
              <a:rPr lang="fr-FR" sz="1200" dirty="0" err="1">
                <a:solidFill>
                  <a:schemeClr val="bg1"/>
                </a:solidFill>
              </a:rPr>
              <a:t>ClassTest.static_method</a:t>
            </a:r>
            <a:r>
              <a:rPr lang="fr-FR" sz="1200" dirty="0">
                <a:solidFill>
                  <a:schemeClr val="bg1"/>
                </a:solidFill>
              </a:rPr>
              <a:t>()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384</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132465003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064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and Staticmethod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385</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42869" y="628091"/>
            <a:ext cx="11882433" cy="1846659"/>
          </a:xfrm>
          <a:prstGeom prst="rect">
            <a:avLst/>
          </a:prstGeom>
          <a:noFill/>
        </p:spPr>
        <p:txBody>
          <a:bodyPr wrap="square" rtlCol="0">
            <a:spAutoFit/>
          </a:bodyPr>
          <a:lstStyle/>
          <a:p>
            <a:r>
              <a:rPr lang="en-US" sz="1200" dirty="0"/>
              <a:t>There are 3 types of methods:</a:t>
            </a:r>
          </a:p>
          <a:p>
            <a:pPr marL="342900" indent="-342900">
              <a:buFont typeface="+mj-lt"/>
              <a:buAutoNum type="arabicPeriod"/>
            </a:pPr>
            <a:r>
              <a:rPr lang="en-US" sz="1200" dirty="0"/>
              <a:t>One which take an instance as first argument</a:t>
            </a:r>
          </a:p>
          <a:p>
            <a:pPr marL="342900" indent="-342900">
              <a:buFont typeface="+mj-lt"/>
              <a:buAutoNum type="arabicPeriod"/>
            </a:pPr>
            <a:r>
              <a:rPr lang="en-US" sz="1200" dirty="0"/>
              <a:t>A second one which take a class as argument</a:t>
            </a:r>
          </a:p>
          <a:p>
            <a:pPr marL="342900" indent="-342900">
              <a:buFont typeface="+mj-lt"/>
              <a:buAutoNum type="arabicPeriod"/>
            </a:pPr>
            <a:r>
              <a:rPr lang="en-US" sz="1200" dirty="0"/>
              <a:t>A third one which take nothing as argument</a:t>
            </a:r>
          </a:p>
          <a:p>
            <a:r>
              <a:rPr lang="en-US" sz="1200" dirty="0"/>
              <a:t>Class method are used when you want something to have access to the class</a:t>
            </a:r>
            <a:endParaRPr lang="fr-FR" sz="1200" dirty="0"/>
          </a:p>
          <a:p>
            <a:endParaRPr lang="en-US" dirty="0"/>
          </a:p>
          <a:p>
            <a:pPr marL="342900" indent="-342900">
              <a:buFont typeface="+mj-lt"/>
              <a:buAutoNum type="arabicPeriod"/>
            </a:pPr>
            <a:endParaRPr lang="en-US" dirty="0"/>
          </a:p>
          <a:p>
            <a:endParaRPr lang="fr-FR" dirty="0"/>
          </a:p>
        </p:txBody>
      </p:sp>
      <p:sp>
        <p:nvSpPr>
          <p:cNvPr id="13" name="ZoneTexte 12">
            <a:extLst>
              <a:ext uri="{FF2B5EF4-FFF2-40B4-BE49-F238E27FC236}">
                <a16:creationId xmlns:a16="http://schemas.microsoft.com/office/drawing/2014/main" id="{F77362B1-4D5B-4AA4-86D7-C6CA31BD07BE}"/>
              </a:ext>
            </a:extLst>
          </p:cNvPr>
          <p:cNvSpPr txBox="1"/>
          <p:nvPr/>
        </p:nvSpPr>
        <p:spPr>
          <a:xfrm>
            <a:off x="0" y="1641819"/>
            <a:ext cx="12192000" cy="5216813"/>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900" dirty="0">
                <a:solidFill>
                  <a:srgbClr val="C3E88D"/>
                </a:solidFill>
                <a:latin typeface="JetBrains Mono"/>
              </a:rPr>
              <a:t>"""</a:t>
            </a:r>
            <a:br>
              <a:rPr lang="fr-FR" altLang="fr-FR" sz="900" dirty="0">
                <a:solidFill>
                  <a:srgbClr val="C3E88D"/>
                </a:solidFill>
                <a:latin typeface="JetBrains Mono"/>
              </a:rPr>
            </a:br>
            <a:r>
              <a:rPr lang="fr-FR" altLang="fr-FR" sz="900" dirty="0">
                <a:solidFill>
                  <a:srgbClr val="C3E88D"/>
                </a:solidFill>
                <a:latin typeface="JetBrains Mono"/>
              </a:rPr>
              <a:t>We’ve looked at how we can define classes and methods, including some special methods like `__init__` and `__len__`.</a:t>
            </a:r>
            <a:br>
              <a:rPr lang="fr-FR" altLang="fr-FR" sz="900" dirty="0">
                <a:solidFill>
                  <a:srgbClr val="C3E88D"/>
                </a:solidFill>
                <a:latin typeface="JetBrains Mono"/>
              </a:rPr>
            </a:br>
            <a:br>
              <a:rPr lang="fr-FR" altLang="fr-FR" sz="900" dirty="0">
                <a:solidFill>
                  <a:srgbClr val="C3E88D"/>
                </a:solidFill>
                <a:latin typeface="JetBrains Mono"/>
              </a:rPr>
            </a:br>
            <a:r>
              <a:rPr lang="fr-FR" altLang="fr-FR" sz="900" dirty="0">
                <a:solidFill>
                  <a:srgbClr val="C3E88D"/>
                </a:solidFill>
                <a:latin typeface="JetBrains Mono"/>
              </a:rPr>
              <a:t>All these methods had something in common: the `self` parameter at the start. As a reminder, here’s some code:</a:t>
            </a:r>
            <a:br>
              <a:rPr lang="fr-FR" altLang="fr-FR" sz="900" dirty="0">
                <a:solidFill>
                  <a:srgbClr val="C3E88D"/>
                </a:solidFill>
                <a:latin typeface="JetBrains Mono"/>
              </a:rPr>
            </a:br>
            <a:r>
              <a:rPr lang="fr-FR" altLang="fr-FR" sz="900" dirty="0">
                <a:solidFill>
                  <a:srgbClr val="C3E88D"/>
                </a:solidFill>
                <a:latin typeface="JetBrains Mono"/>
              </a:rPr>
              <a:t>"""</a:t>
            </a:r>
            <a:br>
              <a:rPr lang="fr-FR" altLang="fr-FR" sz="900" dirty="0">
                <a:solidFill>
                  <a:srgbClr val="C3E88D"/>
                </a:solidFill>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1" u="none" strike="noStrike" cap="none" normalizeH="0" baseline="0" dirty="0">
                <a:ln>
                  <a:noFill/>
                </a:ln>
                <a:solidFill>
                  <a:srgbClr val="82AAFF"/>
                </a:solidFill>
                <a:effectLst/>
                <a:latin typeface="JetBrains Mono"/>
              </a:rPr>
              <a:t>__init__</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name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name</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school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F78C6C"/>
                </a:solidFill>
                <a:effectLst/>
                <a:latin typeface="JetBrains Mono"/>
              </a:rPr>
              <a:t>school</a:t>
            </a:r>
            <a:br>
              <a:rPr kumimoji="0" lang="fr-FR" altLang="fr-FR" sz="900" b="0" i="0" u="none" strike="noStrike" cap="none" normalizeH="0" baseline="0" dirty="0">
                <a:ln>
                  <a:noFill/>
                </a:ln>
                <a:solidFill>
                  <a:srgbClr val="F78C6C"/>
                </a:solidFill>
                <a:effectLst/>
                <a:latin typeface="JetBrains Mono"/>
              </a:rPr>
            </a:br>
            <a:r>
              <a:rPr kumimoji="0" lang="fr-FR" altLang="fr-FR" sz="900" b="0" i="0" u="none" strike="noStrike" cap="none" normalizeH="0" baseline="0" dirty="0">
                <a:ln>
                  <a:noFill/>
                </a:ln>
                <a:solidFill>
                  <a:srgbClr val="F78C6C"/>
                </a:solidFill>
                <a:effectLst/>
                <a:latin typeface="JetBrains Mono"/>
              </a:rPr>
              <a:t>        </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 </a:t>
            </a:r>
            <a:r>
              <a:rPr kumimoji="0" lang="fr-FR" altLang="fr-FR" sz="900" b="0" i="0" u="none" strike="noStrike" cap="none" normalizeH="0" baseline="0" dirty="0">
                <a:ln>
                  <a:noFill/>
                </a:ln>
                <a:solidFill>
                  <a:srgbClr val="89DDFF"/>
                </a:solidFill>
                <a:effectLst/>
                <a:latin typeface="JetBrains Mono"/>
              </a:rPr>
              <a:t>= []</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return </a:t>
            </a:r>
            <a:r>
              <a:rPr kumimoji="0" lang="fr-FR" altLang="fr-FR" sz="900" b="0" i="1" u="none" strike="noStrike" cap="none" normalizeH="0" baseline="0" dirty="0">
                <a:ln>
                  <a:noFill/>
                </a:ln>
                <a:solidFill>
                  <a:srgbClr val="82AAFF"/>
                </a:solidFill>
                <a:effectLst/>
                <a:latin typeface="JetBrains Mono"/>
              </a:rPr>
              <a:t>sum</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 / </a:t>
            </a:r>
            <a:r>
              <a:rPr kumimoji="0" lang="fr-FR" altLang="fr-FR" sz="900" b="0" i="1" u="none" strike="noStrike" cap="none" normalizeH="0" baseline="0" dirty="0">
                <a:ln>
                  <a:noFill/>
                </a:ln>
                <a:solidFill>
                  <a:srgbClr val="82AAFF"/>
                </a:solidFill>
                <a:effectLst/>
                <a:latin typeface="JetBrains Mono"/>
              </a:rPr>
              <a:t>len</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self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create a new object from the `Student` class and we call a method, we are automagically passing in the `self` parameter:</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This is identical to that last line:</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When we do `</a:t>
            </a:r>
            <a:r>
              <a:rPr kumimoji="0" lang="fr-FR" altLang="fr-FR" sz="900" b="0" i="0" u="none" strike="noStrike" cap="none" normalizeH="0" baseline="0" dirty="0" err="1">
                <a:ln>
                  <a:noFill/>
                </a:ln>
                <a:solidFill>
                  <a:srgbClr val="C3E88D"/>
                </a:solidFill>
                <a:effectLst/>
                <a:latin typeface="JetBrains Mono"/>
              </a:rPr>
              <a:t>object.method</a:t>
            </a:r>
            <a:r>
              <a:rPr kumimoji="0" lang="fr-FR" altLang="fr-FR" sz="900" b="0" i="0" u="none" strike="noStrike" cap="none" normalizeH="0" baseline="0" dirty="0">
                <a:ln>
                  <a:noFill/>
                </a:ln>
                <a:solidFill>
                  <a:srgbClr val="C3E88D"/>
                </a:solidFill>
                <a:effectLst/>
                <a:latin typeface="JetBrains Mono"/>
              </a:rPr>
              <a:t>()`, Python is in the background calling `</a:t>
            </a:r>
            <a:r>
              <a:rPr kumimoji="0" lang="fr-FR" altLang="fr-FR" sz="900" b="0" i="0" u="none" strike="noStrike" cap="none" normalizeH="0" baseline="0" dirty="0" err="1">
                <a:ln>
                  <a:noFill/>
                </a:ln>
                <a:solidFill>
                  <a:srgbClr val="C3E88D"/>
                </a:solidFill>
                <a:effectLst/>
                <a:latin typeface="JetBrains Mono"/>
              </a:rPr>
              <a:t>Class.method</a:t>
            </a:r>
            <a:r>
              <a:rPr kumimoji="0" lang="fr-FR" altLang="fr-FR" sz="900" b="0" i="0" u="none" strike="noStrike" cap="none" normalizeH="0" baseline="0" dirty="0">
                <a:ln>
                  <a:noFill/>
                </a:ln>
                <a:solidFill>
                  <a:srgbClr val="C3E88D"/>
                </a:solidFill>
                <a:effectLst/>
                <a:latin typeface="JetBrains Mono"/>
              </a:rPr>
              <a:t>(object)`, so that `self` is always the object that called the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Indeed, if we were to have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objects: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'MIT'</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C3E88D"/>
                </a:solidFill>
                <a:effectLst/>
                <a:latin typeface="JetBrains Mono"/>
              </a:rPr>
              <a:t>'Cambridge'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78</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99</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34</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marks</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append</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F78C6C"/>
                </a:solidFill>
                <a:effectLst/>
                <a:latin typeface="JetBrains Mono"/>
              </a:rPr>
              <a:t>56</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rolf</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CEE3"/>
                </a:solidFill>
                <a:effectLst/>
                <a:latin typeface="JetBrains Mono"/>
              </a:rPr>
              <a:t>anne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In the first case, `self` would be the `rolf` object, and in the second case `self` would be the `anne` object.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Notice that this knowledge now lets us do some very weird stuff (not recommended, as it’ll likely break things):</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CEE3"/>
                </a:solidFill>
                <a:effectLst/>
                <a:latin typeface="JetBrains Mono"/>
              </a:rPr>
              <a:t>Student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82AAFF"/>
                </a:solidFill>
                <a:effectLst/>
                <a:latin typeface="JetBrains Mono"/>
              </a:rPr>
              <a:t>average</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'hello'</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self is now 'hello', comment this out to run the rest of the file.</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Just remember `self` is a parameter like any other; and you can give it any value you want. However, because the method is then accessing `’hello’.marks`, you’ll get an error for the string doesn’t have that property.</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Anyway, so why is this important?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 first type of method we’ve looked at is called “instance method”: one that takes the caller object as the first argument (that’s `self`).</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There are </a:t>
            </a:r>
            <a:r>
              <a:rPr kumimoji="0" lang="fr-FR" altLang="fr-FR" sz="900" b="0" i="0" u="none" strike="noStrike" cap="none" normalizeH="0" baseline="0" dirty="0" err="1">
                <a:ln>
                  <a:noFill/>
                </a:ln>
                <a:solidFill>
                  <a:srgbClr val="C3E88D"/>
                </a:solidFill>
                <a:effectLst/>
                <a:latin typeface="JetBrains Mono"/>
              </a:rPr>
              <a:t>two</a:t>
            </a:r>
            <a:r>
              <a:rPr kumimoji="0" lang="fr-FR" altLang="fr-FR" sz="900" b="0" i="0" u="none" strike="noStrike" cap="none" normalizeH="0" baseline="0" dirty="0">
                <a:ln>
                  <a:noFill/>
                </a:ln>
                <a:solidFill>
                  <a:srgbClr val="C3E88D"/>
                </a:solidFill>
                <a:effectLst/>
                <a:latin typeface="JetBrains Mono"/>
              </a:rPr>
              <a:t> more types of method:</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the caller’s class as the first argument; and</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@classmethod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Let’s look at the one that takes the caller’s class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@classmethod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err="1">
                <a:ln>
                  <a:noFill/>
                </a:ln>
                <a:solidFill>
                  <a:srgbClr val="FF5370"/>
                </a:solidFill>
                <a:effectLst/>
                <a:latin typeface="JetBrains Mono"/>
              </a:rPr>
              <a:t>cls</a:t>
            </a:r>
            <a:r>
              <a:rPr kumimoji="0" lang="fr-FR" altLang="fr-FR" sz="900" b="0" i="0" u="none" strike="noStrike" cap="none" normalizeH="0" baseline="0" dirty="0">
                <a:ln>
                  <a:noFill/>
                </a:ln>
                <a:solidFill>
                  <a:srgbClr val="89DDFF"/>
                </a:solidFill>
                <a:effectLst/>
                <a:latin typeface="JetBrains Mono"/>
              </a:rPr>
              <a:t>.</a:t>
            </a:r>
            <a:r>
              <a:rPr kumimoji="0" lang="fr-FR" altLang="fr-FR" sz="900" b="0" i="1" u="none" strike="noStrike" cap="none" normalizeH="0" baseline="0" dirty="0">
                <a:ln>
                  <a:noFill/>
                </a:ln>
                <a:solidFill>
                  <a:srgbClr val="82AAFF"/>
                </a:solidFill>
                <a:effectLst/>
                <a:latin typeface="JetBrains Mono"/>
              </a:rPr>
              <a:t>__name__</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717CB4"/>
                </a:solidFill>
                <a:effectLst/>
                <a:latin typeface="JetBrains Mono"/>
              </a:rPr>
              <a:t># prints Foo</a:t>
            </a:r>
            <a:br>
              <a:rPr kumimoji="0" lang="fr-FR" altLang="fr-FR" sz="900" b="0" i="1" u="none" strike="noStrike" cap="none" normalizeH="0" baseline="0" dirty="0">
                <a:ln>
                  <a:noFill/>
                </a:ln>
                <a:solidFill>
                  <a:srgbClr val="717CB4"/>
                </a:solidFill>
                <a:effectLst/>
                <a:latin typeface="JetBrains Mono"/>
              </a:rPr>
            </a:br>
            <a:br>
              <a:rPr kumimoji="0" lang="fr-FR" altLang="fr-FR" sz="900" b="0" i="1" u="none" strike="noStrike" cap="none" normalizeH="0" baseline="0" dirty="0">
                <a:ln>
                  <a:noFill/>
                </a:ln>
                <a:solidFill>
                  <a:srgbClr val="717CB4"/>
                </a:solidFill>
                <a:effectLst/>
                <a:latin typeface="JetBrains Mono"/>
              </a:rPr>
            </a:br>
            <a:r>
              <a:rPr kumimoji="0" lang="fr-FR" altLang="fr-FR" sz="900" b="0" i="1" u="none" strike="noStrike" cap="none" normalizeH="0" baseline="0" dirty="0">
                <a:ln>
                  <a:noFill/>
                </a:ln>
                <a:solidFill>
                  <a:srgbClr val="717CB4"/>
                </a:solidFill>
                <a:effectLst/>
                <a:highlight>
                  <a:srgbClr val="FFFF00"/>
                </a:highlight>
                <a:latin typeface="JetBrains Mono"/>
              </a:rPr>
              <a:t>## @staticmethod</a:t>
            </a:r>
            <a:br>
              <a:rPr kumimoji="0" lang="fr-FR" altLang="fr-FR" sz="900" b="0" i="1" u="none" strike="noStrike" cap="none" normalizeH="0" baseline="0" dirty="0">
                <a:ln>
                  <a:noFill/>
                </a:ln>
                <a:solidFill>
                  <a:srgbClr val="717CB4"/>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Now one that takes nothing as the first argument.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br>
              <a:rPr kumimoji="0" lang="fr-FR" altLang="fr-FR" sz="900" b="0" i="0" u="none" strike="noStrike" cap="none" normalizeH="0" baseline="0" dirty="0">
                <a:ln>
                  <a:noFill/>
                </a:ln>
                <a:solidFill>
                  <a:srgbClr val="C3E88D"/>
                </a:solidFill>
                <a:effectLst/>
                <a:latin typeface="JetBrains Mono"/>
              </a:rPr>
            </a:br>
            <a:r>
              <a:rPr kumimoji="0" lang="fr-FR" altLang="fr-FR" sz="900" b="0" i="1" u="none" strike="noStrike" cap="none" normalizeH="0" baseline="0" dirty="0">
                <a:ln>
                  <a:noFill/>
                </a:ln>
                <a:solidFill>
                  <a:srgbClr val="C792EA"/>
                </a:solidFill>
                <a:effectLst/>
                <a:latin typeface="JetBrains Mono"/>
              </a:rPr>
              <a:t>class </a:t>
            </a:r>
            <a:r>
              <a:rPr kumimoji="0" lang="fr-FR" altLang="fr-FR" sz="900" b="0" i="0" u="none" strike="noStrike" cap="none" normalizeH="0" baseline="0" dirty="0">
                <a:ln>
                  <a:noFill/>
                </a:ln>
                <a:solidFill>
                  <a:srgbClr val="FFCB6B"/>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@staticmethod</a:t>
            </a:r>
            <a:br>
              <a:rPr kumimoji="0" lang="fr-FR" altLang="fr-FR" sz="900" b="0" i="0" u="none" strike="noStrike" cap="none" normalizeH="0" baseline="0" dirty="0">
                <a:ln>
                  <a:noFill/>
                </a:ln>
                <a:solidFill>
                  <a:srgbClr val="82AAFF"/>
                </a:solidFill>
                <a:effectLst/>
                <a:latin typeface="JetBrains Mono"/>
              </a:rPr>
            </a:br>
            <a:r>
              <a:rPr kumimoji="0" lang="fr-FR" altLang="fr-FR" sz="900" b="0" i="0" u="none" strike="noStrike" cap="none" normalizeH="0" baseline="0" dirty="0">
                <a:ln>
                  <a:noFill/>
                </a:ln>
                <a:solidFill>
                  <a:srgbClr val="82AAFF"/>
                </a:solidFill>
                <a:effectLst/>
                <a:latin typeface="JetBrains Mono"/>
              </a:rPr>
              <a:t>  </a:t>
            </a:r>
            <a:r>
              <a:rPr kumimoji="0" lang="fr-FR" altLang="fr-FR" sz="900" b="0" i="1" u="none" strike="noStrike" cap="none" normalizeH="0" baseline="0" dirty="0">
                <a:ln>
                  <a:noFill/>
                </a:ln>
                <a:solidFill>
                  <a:srgbClr val="C792EA"/>
                </a:solidFill>
                <a:effectLst/>
                <a:latin typeface="JetBrains Mono"/>
              </a:rPr>
              <a:t>def </a:t>
            </a:r>
            <a:r>
              <a:rPr kumimoji="0" lang="fr-FR" altLang="fr-FR" sz="900" b="0" i="0" u="none" strike="noStrike" cap="none" normalizeH="0" baseline="0" dirty="0">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89DDFF"/>
                </a:solidFill>
                <a:effectLst/>
                <a:latin typeface="JetBrains Mono"/>
              </a:rPr>
              <a:t>    </a:t>
            </a:r>
            <a:r>
              <a:rPr kumimoji="0" lang="fr-FR" altLang="fr-FR" sz="900" b="0" i="1" u="none" strike="noStrike" cap="none" normalizeH="0" baseline="0" dirty="0">
                <a:ln>
                  <a:noFill/>
                </a:ln>
                <a:solidFill>
                  <a:srgbClr val="82AAFF"/>
                </a:solidFill>
                <a:effectLst/>
                <a:latin typeface="JetBrains Mono"/>
              </a:rPr>
              <a:t>print</a:t>
            </a:r>
            <a:r>
              <a:rPr kumimoji="0" lang="fr-FR" altLang="fr-FR" sz="900" b="0" i="0" u="none" strike="noStrike" cap="none" normalizeH="0" baseline="0" dirty="0">
                <a:ln>
                  <a:noFill/>
                </a:ln>
                <a:solidFill>
                  <a:srgbClr val="89DDFF"/>
                </a:solidFill>
                <a:effectLst/>
                <a:latin typeface="JetBrains Mono"/>
              </a:rPr>
              <a:t>(</a:t>
            </a:r>
            <a:r>
              <a:rPr kumimoji="0" lang="fr-FR" altLang="fr-FR" sz="900" b="0" i="0" u="none" strike="noStrike" cap="none" normalizeH="0" baseline="0" dirty="0">
                <a:ln>
                  <a:noFill/>
                </a:ln>
                <a:solidFill>
                  <a:srgbClr val="C3E88D"/>
                </a:solidFill>
                <a:effectLst/>
                <a:latin typeface="JetBrains Mono"/>
              </a:rPr>
              <a:t>"I don't take parameters.!"</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a:ln>
                  <a:noFill/>
                </a:ln>
                <a:solidFill>
                  <a:srgbClr val="C3CEE3"/>
                </a:solidFill>
                <a:effectLst/>
                <a:latin typeface="JetBrains Mono"/>
              </a:rPr>
              <a:t> </a:t>
            </a:r>
            <a:r>
              <a:rPr kumimoji="0" lang="fr-FR" altLang="fr-FR" sz="900" b="0" i="0" u="none" strike="noStrike" cap="none" normalizeH="0" baseline="0" dirty="0">
                <a:ln>
                  <a:noFill/>
                </a:ln>
                <a:solidFill>
                  <a:srgbClr val="89DDFF"/>
                </a:solidFill>
                <a:effectLst/>
                <a:latin typeface="JetBrains Mono"/>
              </a:rPr>
              <a:t>= </a:t>
            </a:r>
            <a:r>
              <a:rPr kumimoji="0" lang="fr-FR" altLang="fr-FR" sz="900" b="0" i="0" u="none" strike="noStrike" cap="none" normalizeH="0" baseline="0" dirty="0">
                <a:ln>
                  <a:noFill/>
                </a:ln>
                <a:solidFill>
                  <a:srgbClr val="82AAFF"/>
                </a:solidFill>
                <a:effectLst/>
                <a:latin typeface="JetBrains Mono"/>
              </a:rPr>
              <a:t>Foo</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err="1">
                <a:ln>
                  <a:noFill/>
                </a:ln>
                <a:solidFill>
                  <a:srgbClr val="C3CEE3"/>
                </a:solidFill>
                <a:effectLst/>
                <a:latin typeface="JetBrains Mono"/>
              </a:rPr>
              <a:t>my_object</a:t>
            </a:r>
            <a:r>
              <a:rPr kumimoji="0" lang="fr-FR" altLang="fr-FR" sz="900" b="0" i="0" u="none" strike="noStrike" cap="none" normalizeH="0" baseline="0" dirty="0" err="1">
                <a:ln>
                  <a:noFill/>
                </a:ln>
                <a:solidFill>
                  <a:srgbClr val="89DDFF"/>
                </a:solidFill>
                <a:effectLst/>
                <a:latin typeface="JetBrains Mono"/>
              </a:rPr>
              <a:t>.</a:t>
            </a:r>
            <a:r>
              <a:rPr kumimoji="0" lang="fr-FR" altLang="fr-FR" sz="900" b="0" i="0" u="none" strike="noStrike" cap="none" normalizeH="0" baseline="0" dirty="0" err="1">
                <a:ln>
                  <a:noFill/>
                </a:ln>
                <a:solidFill>
                  <a:srgbClr val="82AAFF"/>
                </a:solidFill>
                <a:effectLst/>
                <a:latin typeface="JetBrains Mono"/>
              </a:rPr>
              <a:t>hi</a:t>
            </a:r>
            <a:r>
              <a:rPr kumimoji="0" lang="fr-FR" altLang="fr-FR" sz="900" b="0" i="0" u="none" strike="noStrike" cap="none" normalizeH="0" baseline="0" dirty="0">
                <a:ln>
                  <a:noFill/>
                </a:ln>
                <a:solidFill>
                  <a:srgbClr val="89DDFF"/>
                </a:solidFill>
                <a:effectLst/>
                <a:latin typeface="JetBrains Mono"/>
              </a:rPr>
              <a:t>()</a:t>
            </a:r>
            <a:br>
              <a:rPr kumimoji="0" lang="fr-FR" altLang="fr-FR" sz="900" b="0" i="0" u="none" strike="noStrike" cap="none" normalizeH="0" baseline="0" dirty="0">
                <a:ln>
                  <a:noFill/>
                </a:ln>
                <a:solidFill>
                  <a:srgbClr val="89DDFF"/>
                </a:solidFill>
                <a:effectLst/>
                <a:latin typeface="JetBrains Mono"/>
              </a:rPr>
            </a:br>
            <a:br>
              <a:rPr kumimoji="0" lang="fr-FR" altLang="fr-FR" sz="900" b="0" i="0" u="none" strike="noStrike" cap="none" normalizeH="0" baseline="0" dirty="0">
                <a:ln>
                  <a:noFill/>
                </a:ln>
                <a:solidFill>
                  <a:srgbClr val="89DDFF"/>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Those are some terrible examples! Let’s look at some more in the next section.</a:t>
            </a:r>
            <a:br>
              <a:rPr kumimoji="0" lang="fr-FR" altLang="fr-FR" sz="900" b="0" i="0" u="none" strike="noStrike" cap="none" normalizeH="0" baseline="0" dirty="0">
                <a:ln>
                  <a:noFill/>
                </a:ln>
                <a:solidFill>
                  <a:srgbClr val="C3E88D"/>
                </a:solidFill>
                <a:effectLst/>
                <a:latin typeface="JetBrains Mono"/>
              </a:rPr>
            </a:br>
            <a:r>
              <a:rPr kumimoji="0" lang="fr-FR" altLang="fr-FR" sz="900" b="0" i="0" u="none" strike="noStrike" cap="none" normalizeH="0" baseline="0" dirty="0">
                <a:ln>
                  <a:noFill/>
                </a:ln>
                <a:solidFill>
                  <a:srgbClr val="C3E88D"/>
                </a:solidFill>
                <a:effectLst/>
                <a:latin typeface="JetBrains Mono"/>
              </a:rPr>
              <a:t>"""</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57060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a:t>
            </a:r>
            <a:br>
              <a:rPr lang="fr-FR" altLang="fr-FR" sz="6000" b="1" dirty="0">
                <a:solidFill>
                  <a:schemeClr val="accent5">
                    <a:lumMod val="75000"/>
                  </a:schemeClr>
                </a:solidFill>
              </a:rPr>
            </a:br>
            <a:r>
              <a:rPr lang="fr-FR" altLang="fr-FR" sz="6000" b="1" dirty="0">
                <a:solidFill>
                  <a:schemeClr val="accent5">
                    <a:lumMod val="75000"/>
                  </a:schemeClr>
                </a:solidFill>
              </a:rPr>
              <a:t>examples: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386</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err="1">
                <a:solidFill>
                  <a:schemeClr val="accent1"/>
                </a:solidFill>
              </a:rPr>
              <a:t>cls</a:t>
            </a:r>
            <a:r>
              <a:rPr lang="en-US" sz="1200" dirty="0" err="1">
                <a:solidFill>
                  <a:schemeClr val="bg1"/>
                </a:solidFill>
              </a:rPr>
              <a:t>.TYPES</a:t>
            </a:r>
            <a:r>
              <a:rPr lang="en-US" sz="1200" dirty="0">
                <a:solidFill>
                  <a:schemeClr val="bg1"/>
                </a:solidFill>
              </a:rPr>
              <a:t>[0],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err="1">
                <a:solidFill>
                  <a:schemeClr val="accent1"/>
                </a:solidFill>
              </a:rPr>
              <a:t>cls</a:t>
            </a:r>
            <a:r>
              <a:rPr lang="en-US" sz="1200" dirty="0" err="1">
                <a:solidFill>
                  <a:schemeClr val="bg1"/>
                </a:solidFill>
              </a:rPr>
              <a:t>.TYPES</a:t>
            </a:r>
            <a:r>
              <a:rPr lang="en-US" sz="1200" dirty="0">
                <a:solidFill>
                  <a:schemeClr val="bg1"/>
                </a:solidFill>
              </a:rPr>
              <a:t>[1],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Classmethod et Staticmethod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387</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1" y="834189"/>
            <a:ext cx="12192000" cy="6027938"/>
          </a:xfrm>
          <a:prstGeom prst="rect">
            <a:avLst/>
          </a:prstGeom>
          <a:solidFill>
            <a:schemeClr val="tx1"/>
          </a:solidFill>
          <a:ln>
            <a:solidFill>
              <a:schemeClr val="bg1"/>
            </a:solidFill>
          </a:ln>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Those were some terrible examples in the last section, but I just wanted to show you the syntax for these </a:t>
            </a:r>
            <a:r>
              <a:rPr kumimoji="0" lang="fr-FR" altLang="fr-FR" sz="800" b="0" i="1" u="none" strike="noStrike" cap="none" normalizeH="0" baseline="0" dirty="0" err="1">
                <a:ln>
                  <a:noFill/>
                </a:ln>
                <a:solidFill>
                  <a:srgbClr val="717CB4"/>
                </a:solidFill>
                <a:effectLst/>
                <a:latin typeface="JetBrains Mono"/>
              </a:rPr>
              <a:t>two</a:t>
            </a:r>
            <a:r>
              <a:rPr kumimoji="0" lang="fr-FR" altLang="fr-FR" sz="800" b="0" i="1" u="none" strike="noStrike" cap="none" normalizeH="0" baseline="0" dirty="0">
                <a:ln>
                  <a:noFill/>
                </a:ln>
                <a:solidFill>
                  <a:srgbClr val="717CB4"/>
                </a:solidFill>
                <a:effectLst/>
                <a:latin typeface="JetBrains Mono"/>
              </a:rPr>
              <a:t> types of method.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The `@...` is called a decorator. Those are important in Python, and we’ll be looking at creating our own later on. They are used to modify the function directly below them.</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number</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18.57</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have this `FixedFloat` class that is really basic—doesn’t really do anything other than print the number out to </a:t>
            </a:r>
            <a:r>
              <a:rPr kumimoji="0" lang="fr-FR" altLang="fr-FR" sz="800" b="0" i="0" u="none" strike="noStrike" cap="none" normalizeH="0" baseline="0" dirty="0" err="1">
                <a:ln>
                  <a:noFill/>
                </a:ln>
                <a:solidFill>
                  <a:srgbClr val="C3E88D"/>
                </a:solidFill>
                <a:effectLst/>
                <a:latin typeface="JetBrains Mono"/>
              </a:rPr>
              <a:t>two</a:t>
            </a:r>
            <a:r>
              <a:rPr kumimoji="0" lang="fr-FR" altLang="fr-FR" sz="800" b="0" i="0" u="none" strike="noStrike" cap="none" normalizeH="0" baseline="0" dirty="0">
                <a:ln>
                  <a:noFill/>
                </a:ln>
                <a:solidFill>
                  <a:srgbClr val="C3E88D"/>
                </a:solidFill>
                <a:effectLst/>
                <a:latin typeface="JetBrains Mono"/>
              </a:rPr>
              <a:t> decimal places with the class name.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Imagine we wanted to get a new `FixedFloat` object which is a result of summing </a:t>
            </a:r>
            <a:r>
              <a:rPr kumimoji="0" lang="fr-FR" altLang="fr-FR" sz="800" b="0" i="0" u="none" strike="noStrike" cap="none" normalizeH="0" baseline="0" dirty="0" err="1">
                <a:ln>
                  <a:noFill/>
                </a:ln>
                <a:solidFill>
                  <a:srgbClr val="C3E88D"/>
                </a:solidFill>
                <a:effectLst/>
                <a:latin typeface="JetBrains Mono"/>
              </a:rPr>
              <a:t>two</a:t>
            </a:r>
            <a:r>
              <a:rPr kumimoji="0" lang="fr-FR" altLang="fr-FR" sz="800" b="0" i="0" u="none" strike="noStrike" cap="none" normalizeH="0" baseline="0" dirty="0">
                <a:ln>
                  <a:noFill/>
                </a:ln>
                <a:solidFill>
                  <a:srgbClr val="C3E88D"/>
                </a:solidFill>
                <a:effectLst/>
                <a:latin typeface="JetBrains Mono"/>
              </a:rPr>
              <a:t> numbers together:</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number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18.5746</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number</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new_number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doesn’t make any sense, because we created a `FixedFloat` object (`number`), and then proceeded to call an instance method to create a new object. But that instance method didn’t use `self` at all—so really the fact that it’s a method inside a class is not very useful.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Instead, we could make it a `@staticmethod`. That way, we’re not getting `self` but we can still put the method in the class, since it is _related_ to the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@staticmethod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82AAFF"/>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C3CEE3"/>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FixedFloat</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19.575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0.789</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static_number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That looks a bit better! Now we don’t have the useless parameter AND we don’t need to create an object </a:t>
            </a:r>
            <a:r>
              <a:rPr kumimoji="0" lang="fr-FR" altLang="fr-FR" sz="800" b="0" i="0" u="none" strike="noStrike" cap="none" normalizeH="0" baseline="0" dirty="0" err="1">
                <a:ln>
                  <a:noFill/>
                </a:ln>
                <a:solidFill>
                  <a:srgbClr val="C3E88D"/>
                </a:solidFill>
                <a:effectLst/>
                <a:latin typeface="JetBrains Mono"/>
              </a:rPr>
              <a:t>before</a:t>
            </a:r>
            <a:r>
              <a:rPr kumimoji="0" lang="fr-FR" altLang="fr-FR" sz="800" b="0" i="0" u="none" strike="noStrike" cap="none" normalizeH="0" baseline="0" dirty="0">
                <a:ln>
                  <a:noFill/>
                </a:ln>
                <a:solidFill>
                  <a:srgbClr val="C3E88D"/>
                </a:solidFill>
                <a:effectLst/>
                <a:latin typeface="JetBrains Mono"/>
              </a:rPr>
              <a:t> we can call the method. Win-</a:t>
            </a:r>
            <a:r>
              <a:rPr kumimoji="0" lang="fr-FR" altLang="fr-FR" sz="800" b="0" i="0" u="none" strike="noStrike" cap="none" normalizeH="0" baseline="0" dirty="0" err="1">
                <a:ln>
                  <a:noFill/>
                </a:ln>
                <a:solidFill>
                  <a:srgbClr val="C3E88D"/>
                </a:solidFill>
                <a:effectLst/>
                <a:latin typeface="JetBrains Mono"/>
              </a:rPr>
              <a:t>win</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However, let’s now include some inheritance. We’ll create a `Currency` class that extends this `Float`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Skip defining </a:t>
            </a:r>
            <a:r>
              <a:rPr kumimoji="0" lang="fr-FR" altLang="fr-FR" sz="800" b="0" i="1" u="none" strike="noStrike" cap="none" normalizeH="0" baseline="0" dirty="0" err="1">
                <a:ln>
                  <a:noFill/>
                </a:ln>
                <a:solidFill>
                  <a:srgbClr val="717CB4"/>
                </a:solidFill>
                <a:effectLst/>
                <a:latin typeface="JetBrains Mono"/>
              </a:rPr>
              <a:t>from_sum</a:t>
            </a:r>
            <a:r>
              <a:rPr kumimoji="0" lang="fr-FR" altLang="fr-FR" sz="800" b="0" i="1" u="none" strike="noStrike" cap="none" normalizeH="0" baseline="0" dirty="0">
                <a:ln>
                  <a:noFill/>
                </a:ln>
                <a:solidFill>
                  <a:srgbClr val="717CB4"/>
                </a:solidFill>
                <a:effectLst/>
                <a:latin typeface="JetBrains Mono"/>
              </a:rPr>
              <a:t> as that's inherited</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We’ve defined this new class that extends the `FixedFloat ` class. It’s got an `__init__` method that calls the parent’s `__init__`, and a `__repr__` method that overrides the parents’. It doesn’t have a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as that’s inherited and we’ll just use the one the parent defined.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euros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18.5963</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euros</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€18.59&gt;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result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15.76</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19.905</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result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&lt;FixedFloat 35.66&gt;</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Oops! When we called the `Euro` constructor directly, we got a `Euro ` object with the symbol. But when we call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we got a `FixedFloat ` object. Not what we wanted!</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fix this, we must make the `</a:t>
            </a:r>
            <a:r>
              <a:rPr kumimoji="0" lang="fr-FR" altLang="fr-FR" sz="800" b="0" i="0" u="none" strike="noStrike" cap="none" normalizeH="0" baseline="0" dirty="0" err="1">
                <a:ln>
                  <a:noFill/>
                </a:ln>
                <a:solidFill>
                  <a:srgbClr val="C3E88D"/>
                </a:solidFill>
                <a:effectLst/>
                <a:latin typeface="JetBrains Mono"/>
              </a:rPr>
              <a:t>from_sum</a:t>
            </a:r>
            <a:r>
              <a:rPr kumimoji="0" lang="fr-FR" altLang="fr-FR" sz="800" b="0" i="0" u="none" strike="noStrike" cap="none" normalizeH="0" baseline="0" dirty="0">
                <a:ln>
                  <a:noFill/>
                </a:ln>
                <a:solidFill>
                  <a:srgbClr val="C3E88D"/>
                </a:solidFill>
                <a:effectLst/>
                <a:latin typeface="JetBrains Mono"/>
              </a:rPr>
              <a:t>` method return an object of the class that called it—so that: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returns a `FixedFloat ` object; and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returns an `Euro` object.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`@classmethod` to the rescue! If we modify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f'&lt;FixedFloat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@classmethod</a:t>
            </a:r>
            <a:br>
              <a:rPr kumimoji="0" lang="fr-FR" altLang="fr-FR" sz="800" b="0" i="0" u="none" strike="noStrike" cap="none" normalizeH="0" baseline="0" dirty="0">
                <a:ln>
                  <a:noFill/>
                </a:ln>
                <a:solidFill>
                  <a:srgbClr val="82AAFF"/>
                </a:solidFill>
                <a:effectLst/>
                <a:latin typeface="JetBrains Mono"/>
              </a:rPr>
            </a:br>
            <a:r>
              <a:rPr kumimoji="0" lang="fr-FR" altLang="fr-FR" sz="800" b="0" i="0" u="none" strike="noStrike" cap="none" normalizeH="0" baseline="0" dirty="0">
                <a:ln>
                  <a:noFill/>
                </a:ln>
                <a:solidFill>
                  <a:srgbClr val="82AA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value1</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cls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value1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value2</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Euro</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FixedFloat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super</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f'&lt;Euro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symbol</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amount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.2f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&gt;'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When we now call:</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Euro.from_sum</a:t>
            </a:r>
            <a:r>
              <a:rPr kumimoji="0" lang="fr-FR" altLang="fr-FR" sz="800" b="0" i="0" u="none" strike="noStrike" cap="none" normalizeH="0" baseline="0" dirty="0">
                <a:ln>
                  <a:noFill/>
                </a:ln>
                <a:solidFill>
                  <a:srgbClr val="C3E88D"/>
                </a:solidFill>
                <a:effectLst/>
                <a:latin typeface="JetBrains Mono"/>
              </a:rPr>
              <a:t>()`, `cls` is the `Euro`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err="1">
                <a:ln>
                  <a:noFill/>
                </a:ln>
                <a:solidFill>
                  <a:srgbClr val="C3E88D"/>
                </a:solidFill>
                <a:effectLst/>
                <a:latin typeface="JetBrains Mono"/>
              </a:rPr>
              <a:t>FixedFloat.from_sum</a:t>
            </a:r>
            <a:r>
              <a:rPr kumimoji="0" lang="fr-FR" altLang="fr-FR" sz="800" b="0" i="0" u="none" strike="noStrike" cap="none" normalizeH="0" baseline="0" dirty="0">
                <a:ln>
                  <a:noFill/>
                </a:ln>
                <a:solidFill>
                  <a:srgbClr val="C3E88D"/>
                </a:solidFill>
                <a:effectLst/>
                <a:latin typeface="JetBrains Mono"/>
              </a:rPr>
              <a:t>()`, `cls` is the `FixedFloat` class.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Euro</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0" u="none" strike="noStrike" cap="none" normalizeH="0" baseline="0" dirty="0" err="1">
                <a:ln>
                  <a:noFill/>
                </a:ln>
                <a:solidFill>
                  <a:srgbClr val="82AAFF"/>
                </a:solidFill>
                <a:effectLst/>
                <a:latin typeface="JetBrains Mono"/>
              </a:rPr>
              <a:t>from_sum</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16.7565</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90</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&lt;Euro €106.75&gt;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35519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docstring,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393</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394</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395</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396</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397</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398</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a:t>
            </a:r>
            <a:r>
              <a:rPr lang="fr-FR" dirty="0" err="1"/>
              <a:t>u’,’l’,’i’,’e’,’n</a:t>
            </a:r>
            <a:r>
              <a:rPr lang="fr-FR" dirty="0"/>
              <a:t>’]</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401</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9524"/>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402</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890338"/>
            <a:ext cx="12191999" cy="5935912"/>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a class, not all methods are the same. Python sometimes makes a distinction depending on the method name. Here’s one of these special methods: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endParaRPr kumimoji="0" lang="fr-FR" altLang="fr-FR" sz="800" b="0" i="0" u="none" strike="noStrike" cap="none" normalizeH="0" baseline="0" dirty="0">
              <a:ln>
                <a:noFill/>
              </a:ln>
              <a:solidFill>
                <a:srgbClr val="C3E88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This method is different from other methods because it gets called automatically for you when you create a new object.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my_student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Student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'Jose'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What happens here is that a new object is created, and then the `__init__` method is called with the new object as `self` and the string you passed as `'name'`.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Other interesting special methods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`len()`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Given an *iterable* (generally a list, tuple, set, or dictionary; something you can iterate over), `len()` gives you the number of elements. For example: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movies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'Matrix'</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C3E88D"/>
                </a:solidFill>
                <a:effectLst/>
                <a:latin typeface="JetBrains Mono"/>
              </a:rPr>
              <a:t>'</a:t>
            </a:r>
            <a:r>
              <a:rPr kumimoji="0" lang="fr-FR" altLang="fr-FR" sz="800" b="0" i="0" u="none" strike="noStrike" cap="none" normalizeH="0" baseline="0" dirty="0" err="1">
                <a:ln>
                  <a:noFill/>
                </a:ln>
                <a:solidFill>
                  <a:srgbClr val="C3E88D"/>
                </a:solidFill>
                <a:effectLst/>
                <a:latin typeface="JetBrains Mono"/>
              </a:rPr>
              <a:t>Finding</a:t>
            </a:r>
            <a:r>
              <a:rPr kumimoji="0" lang="fr-FR" altLang="fr-FR" sz="800" b="0" i="0" u="none" strike="noStrike" cap="none" normalizeH="0" baseline="0" dirty="0">
                <a:ln>
                  <a:noFill/>
                </a:ln>
                <a:solidFill>
                  <a:srgbClr val="C3E88D"/>
                </a:solidFill>
                <a:effectLst/>
                <a:latin typeface="JetBrains Mono"/>
              </a:rPr>
              <a:t> Nemo'</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__class__</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what's this?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CEE3"/>
                </a:solidFill>
                <a:effectLst/>
                <a:latin typeface="JetBrains Mono"/>
              </a:rPr>
              <a:t>count </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movies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count</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2</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make `len()` work on our classes too, by adding the `__len__` method:</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Getting a specific item (square bracket notation)</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 can also use square bracket notation in our `Garage`: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Focus</a:t>
            </a:r>
            <a:br>
              <a:rPr kumimoji="0" lang="fr-FR" altLang="fr-FR" sz="800" b="0" i="1" u="none" strike="noStrike" cap="none" normalizeH="0" baseline="0" dirty="0">
                <a:ln>
                  <a:noFill/>
                </a:ln>
                <a:solidFill>
                  <a:srgbClr val="717CB4"/>
                </a:solidFill>
                <a:effectLst/>
                <a:latin typeface="JetBrains Mono"/>
              </a:rPr>
            </a:b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 great thing about this is now you can iterate over the garage using a for loop. To do this you need both `__len__` and `__getitem__`:</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for </a:t>
            </a:r>
            <a:r>
              <a:rPr kumimoji="0" lang="fr-FR" altLang="fr-FR" sz="800" b="0" i="0" u="none" strike="noStrike" cap="none" normalizeH="0" baseline="0" dirty="0">
                <a:ln>
                  <a:noFill/>
                </a:ln>
                <a:solidFill>
                  <a:srgbClr val="C3CEE3"/>
                </a:solidFill>
                <a:effectLst/>
                <a:latin typeface="JetBrains Mono"/>
              </a:rPr>
              <a:t>car </a:t>
            </a:r>
            <a:r>
              <a:rPr kumimoji="0" lang="fr-FR" altLang="fr-FR" sz="800" b="0" i="1" u="none" strike="noStrike" cap="none" normalizeH="0" baseline="0" dirty="0">
                <a:ln>
                  <a:noFill/>
                </a:ln>
                <a:solidFill>
                  <a:srgbClr val="C792EA"/>
                </a:solidFill>
                <a:effectLst/>
                <a:latin typeface="JetBrains Mono"/>
              </a:rPr>
              <a:t>in </a:t>
            </a:r>
            <a:r>
              <a:rPr kumimoji="0" lang="fr-FR" altLang="fr-FR" sz="800" b="0" i="0" u="none" strike="noStrike" cap="none" normalizeH="0" baseline="0" dirty="0">
                <a:ln>
                  <a:noFill/>
                </a:ln>
                <a:solidFill>
                  <a:srgbClr val="C3CEE3"/>
                </a:solidFill>
                <a:effectLst/>
                <a:latin typeface="JetBrains Mono"/>
              </a:rPr>
              <a:t>ford_garage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String representation</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If you want to print your objects out (and sometimes during development it can be handy, as we’ll see), we can use `__repr__` and `__str__`: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`__repr__` should be used to print out a string representing the object such that with that string you can re-create the object fully.</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`__str__` should be used when printing the object out to a user, for example—can be more descriptive or even miss out some details.</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f'Garage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cars'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You should implement at least `__repr__`.</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In order to call these methods, you can:</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'Fiesta'</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cars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'Focus'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str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repr</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garage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717CB4"/>
                </a:solidFill>
                <a:effectLst/>
                <a:latin typeface="JetBrains Mono"/>
              </a:rPr>
              <a:t>## More</a:t>
            </a:r>
            <a:br>
              <a:rPr kumimoji="0" lang="fr-FR" altLang="fr-FR" sz="800" b="0" i="1" u="none" strike="noStrike" cap="none" normalizeH="0" baseline="0" dirty="0">
                <a:ln>
                  <a:noFill/>
                </a:ln>
                <a:solidFill>
                  <a:srgbClr val="717CB4"/>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There are many magic “dunder” methods you can implement, including some to overload what mathematical operators do, what boolean operators do, make your objects callable, adding context managers, and more.</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We’ll be learning about all this throughout the course!</a:t>
            </a: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88316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Magic Methods 2/2</a:t>
            </a:r>
            <a:br>
              <a:rPr lang="fr-FR" altLang="fr-FR" sz="6000" b="1" dirty="0">
                <a:solidFill>
                  <a:schemeClr val="accent5">
                    <a:lumMod val="75000"/>
                  </a:schemeClr>
                </a:solidFill>
              </a:rPr>
            </a:br>
            <a:r>
              <a:rPr lang="fr-FR" altLang="fr-FR" sz="1000" b="1" dirty="0">
                <a:solidFill>
                  <a:schemeClr val="accent5">
                    <a:lumMod val="75000"/>
                  </a:schemeClr>
                </a:solidFill>
                <a:hlinkClick r:id="rId2"/>
              </a:rPr>
              <a:t>https://blog.teclado.com/creating-a-new-sequence-type-in-python-part-1/</a:t>
            </a:r>
            <a:br>
              <a:rPr lang="fr-FR" altLang="fr-FR" sz="1000" b="1" dirty="0">
                <a:solidFill>
                  <a:schemeClr val="accent5">
                    <a:lumMod val="75000"/>
                  </a:schemeClr>
                </a:solidFill>
              </a:rPr>
            </a:br>
            <a:r>
              <a:rPr lang="fr-FR" altLang="fr-FR" sz="1000" b="1" dirty="0">
                <a:solidFill>
                  <a:schemeClr val="accent5">
                    <a:lumMod val="75000"/>
                  </a:schemeClr>
                </a:solidFill>
                <a:hlinkClick r:id="rId3"/>
              </a:rPr>
              <a:t>https://blog.teclado.com/creating-a-new-sequence-type-in-python-part-2/</a:t>
            </a:r>
            <a:br>
              <a:rPr lang="fr-FR" altLang="fr-FR" sz="1000" b="1" dirty="0">
                <a:solidFill>
                  <a:schemeClr val="accent5">
                    <a:lumMod val="75000"/>
                  </a:schemeClr>
                </a:solidFill>
                <a:hlinkClick r:id="rId3"/>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403</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6" y="1521310"/>
            <a:ext cx="12191999" cy="4893647"/>
          </a:xfrm>
          <a:prstGeom prst="rect">
            <a:avLst/>
          </a:prstGeom>
          <a:solidFill>
            <a:schemeClr val="tx1"/>
          </a:solidFill>
        </p:spPr>
        <p:txBody>
          <a:bodyPr wrap="square" numCol="1"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1" u="none" strike="noStrike" cap="none" normalizeH="0" baseline="0" dirty="0">
                <a:ln>
                  <a:noFill/>
                </a:ln>
                <a:solidFill>
                  <a:srgbClr val="717CB4"/>
                </a:solidFill>
                <a:effectLst/>
                <a:latin typeface="JetBrains Mono"/>
              </a:rPr>
              <a:t># We have a class called Club, and it is initialized like this (no need to change):</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C792EA"/>
                </a:solidFill>
                <a:effectLst/>
                <a:latin typeface="JetBrains Mono"/>
              </a:rPr>
              <a:t>class </a:t>
            </a:r>
            <a:r>
              <a:rPr kumimoji="0" lang="fr-FR" altLang="fr-FR" sz="800" b="0" i="0" u="none" strike="noStrike" cap="none" normalizeH="0" baseline="0" dirty="0">
                <a:ln>
                  <a:noFill/>
                </a:ln>
                <a:solidFill>
                  <a:srgbClr val="FFCB6B"/>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__init__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name</a:t>
            </a:r>
            <a:br>
              <a:rPr kumimoji="0" lang="fr-FR" altLang="fr-FR" sz="800" b="0" i="0" u="none" strike="noStrike" cap="none" normalizeH="0" baseline="0" dirty="0">
                <a:ln>
                  <a:noFill/>
                </a:ln>
                <a:solidFill>
                  <a:srgbClr val="F78C6C"/>
                </a:solidFill>
                <a:effectLst/>
                <a:latin typeface="JetBrains Mono"/>
              </a:rPr>
            </a:br>
            <a:r>
              <a:rPr kumimoji="0" lang="fr-FR" altLang="fr-FR" sz="800" b="0" i="0" u="none" strike="noStrike" cap="none" normalizeH="0" baseline="0" dirty="0">
                <a:ln>
                  <a:noFill/>
                </a:ln>
                <a:solidFill>
                  <a:srgbClr val="F78C6C"/>
                </a:solidFill>
                <a:effectLst/>
                <a:latin typeface="JetBrains Mono"/>
              </a:rPr>
              <a:t>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 </a:t>
            </a:r>
            <a:r>
              <a:rPr kumimoji="0" lang="fr-FR" altLang="fr-FR" sz="800" b="0" i="0" u="none" strike="noStrike" cap="none" normalizeH="0" baseline="0" dirty="0">
                <a:ln>
                  <a:noFill/>
                </a:ln>
                <a:solidFill>
                  <a:srgbClr val="89DDFF"/>
                </a:solidFill>
                <a:effectLst/>
                <a:latin typeface="JetBrains Mono"/>
              </a:rPr>
              <a:t>= []</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optional</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__len__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allows us to access the i-th player in the club directly via indexing.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for example, if some_club is an object of Club class,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we can access the i-th player in some_club like this (you may assume i is always valid):</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some_club[i]</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__getitem__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i</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string representation of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which can be used to recreate this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a:t>
            </a:r>
            <a:r>
              <a:rPr kumimoji="0" lang="fr-FR" altLang="fr-FR" sz="800" b="0" i="1" u="none" strike="noStrike" cap="none" normalizeH="0" baseline="0" dirty="0" err="1">
                <a:ln>
                  <a:noFill/>
                </a:ln>
                <a:solidFill>
                  <a:srgbClr val="717CB4"/>
                </a:solidFill>
                <a:effectLst/>
                <a:latin typeface="JetBrains Mono"/>
              </a:rPr>
              <a:t>list_of_players</a:t>
            </a:r>
            <a:r>
              <a:rPr kumimoji="0" lang="fr-FR" altLang="fr-FR" sz="800" b="0" i="1" u="none" strike="noStrike" cap="none" normalizeH="0" baseline="0" dirty="0">
                <a:ln>
                  <a:noFill/>
                </a:ln>
                <a:solidFill>
                  <a:srgbClr val="717CB4"/>
                </a:solidFill>
                <a:effectLst/>
                <a:latin typeface="JetBrains Mono"/>
              </a:rPr>
              <a:t>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0" u="none" strike="noStrike" cap="none" normalizeH="0" baseline="0" dirty="0">
                <a:ln>
                  <a:noFill/>
                </a:ln>
                <a:solidFill>
                  <a:srgbClr val="C3E88D"/>
                </a:solidFill>
                <a:effectLst/>
                <a:latin typeface="JetBrains Mono"/>
              </a:rPr>
              <a:t>    </a:t>
            </a:r>
            <a:r>
              <a:rPr kumimoji="0" lang="fr-FR" altLang="fr-FR" sz="800" b="0" i="1" u="none" strike="noStrike" cap="none" normalizeH="0" baseline="0" dirty="0">
                <a:ln>
                  <a:noFill/>
                </a:ln>
                <a:solidFill>
                  <a:srgbClr val="717CB4"/>
                </a:solidFill>
                <a:effectLst/>
                <a:latin typeface="JetBrains Mono"/>
              </a:rPr>
              <a:t># define a method that returns a readable string representation of this object for the user.</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return value should be in such format (beware of the spacing):</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Club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with {count_of_players} players</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 the </a:t>
            </a:r>
            <a:r>
              <a:rPr kumimoji="0" lang="fr-FR" altLang="fr-FR" sz="800" b="0" i="1" u="none" strike="noStrike" cap="none" normalizeH="0" baseline="0" dirty="0" err="1">
                <a:ln>
                  <a:noFill/>
                </a:ln>
                <a:solidFill>
                  <a:srgbClr val="717CB4"/>
                </a:solidFill>
                <a:effectLst/>
                <a:latin typeface="JetBrains Mono"/>
              </a:rPr>
              <a:t>club_name</a:t>
            </a:r>
            <a:r>
              <a:rPr kumimoji="0" lang="fr-FR" altLang="fr-FR" sz="800" b="0" i="1" u="none" strike="noStrike" cap="none" normalizeH="0" baseline="0" dirty="0">
                <a:ln>
                  <a:noFill/>
                </a:ln>
                <a:solidFill>
                  <a:srgbClr val="717CB4"/>
                </a:solidFill>
                <a:effectLst/>
                <a:latin typeface="JetBrains Mono"/>
              </a:rPr>
              <a:t> and count_of_players should be replaced by the according value of current object</a:t>
            </a:r>
            <a:br>
              <a:rPr kumimoji="0" lang="fr-FR" altLang="fr-FR" sz="800" b="0" i="1" u="none" strike="noStrike" cap="none" normalizeH="0" baseline="0" dirty="0">
                <a:ln>
                  <a:noFill/>
                </a:ln>
                <a:solidFill>
                  <a:srgbClr val="717CB4"/>
                </a:solidFill>
                <a:effectLst/>
                <a:latin typeface="JetBrains Mono"/>
              </a:rPr>
            </a:br>
            <a:r>
              <a:rPr kumimoji="0" lang="fr-FR" altLang="fr-FR" sz="800" b="0" i="1" u="none" strike="noStrike" cap="none" normalizeH="0" baseline="0" dirty="0">
                <a:ln>
                  <a:noFill/>
                </a:ln>
                <a:solidFill>
                  <a:srgbClr val="717CB4"/>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def </a:t>
            </a:r>
            <a:r>
              <a:rPr kumimoji="0" lang="fr-FR" altLang="fr-FR" sz="800" b="0" i="1" u="none" strike="noStrike" cap="none" normalizeH="0" baseline="0" dirty="0">
                <a:ln>
                  <a:noFill/>
                </a:ln>
                <a:solidFill>
                  <a:srgbClr val="82AAFF"/>
                </a:solidFill>
                <a:effectLst/>
                <a:latin typeface="JetBrains Mono"/>
              </a:rPr>
              <a:t>__str__</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89DDFF"/>
                </a:solidFill>
                <a:effectLst/>
                <a:latin typeface="JetBrains Mono"/>
              </a:rPr>
              <a:t>        </a:t>
            </a:r>
            <a:r>
              <a:rPr kumimoji="0" lang="fr-FR" altLang="fr-FR" sz="800" b="0" i="1" u="none" strike="noStrike" cap="none" normalizeH="0" baseline="0" dirty="0">
                <a:ln>
                  <a:noFill/>
                </a:ln>
                <a:solidFill>
                  <a:srgbClr val="C792EA"/>
                </a:solidFill>
                <a:effectLst/>
                <a:latin typeface="JetBrains Mono"/>
              </a:rPr>
              <a:t>return </a:t>
            </a:r>
            <a:r>
              <a:rPr kumimoji="0" lang="fr-FR" altLang="fr-FR" sz="800" b="0" i="0" u="none" strike="noStrike" cap="none" normalizeH="0" baseline="0" dirty="0">
                <a:ln>
                  <a:noFill/>
                </a:ln>
                <a:solidFill>
                  <a:srgbClr val="C3E88D"/>
                </a:solidFill>
                <a:effectLst/>
                <a:latin typeface="JetBrains Mono"/>
              </a:rPr>
              <a:t>f"Club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name</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with </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len</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FF5370"/>
                </a:solidFill>
                <a:effectLst/>
                <a:latin typeface="JetBrains Mono"/>
              </a:rPr>
              <a:t>self</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 players"</a:t>
            </a:r>
            <a:br>
              <a:rPr kumimoji="0" lang="fr-FR" altLang="fr-FR" sz="800" b="0" i="0" u="none" strike="noStrike" cap="none" normalizeH="0" baseline="0" dirty="0">
                <a:ln>
                  <a:noFill/>
                </a:ln>
                <a:solidFill>
                  <a:srgbClr val="C3E88D"/>
                </a:solidFill>
                <a:effectLst/>
                <a:latin typeface="JetBrains Mono"/>
              </a:rPr>
            </a:br>
            <a:br>
              <a:rPr kumimoji="0" lang="fr-FR" altLang="fr-FR" sz="800" b="0" i="0" u="none" strike="noStrike" cap="none" normalizeH="0" baseline="0" dirty="0">
                <a:ln>
                  <a:noFill/>
                </a:ln>
                <a:solidFill>
                  <a:srgbClr val="C3E88D"/>
                </a:solidFill>
                <a:effectLst/>
                <a:latin typeface="JetBrains Mono"/>
              </a:rPr>
            </a:br>
            <a:r>
              <a:rPr kumimoji="0" lang="fr-FR" altLang="fr-FR" sz="800" b="0" i="1" u="none" strike="noStrike" cap="none" normalizeH="0" baseline="0" dirty="0">
                <a:ln>
                  <a:noFill/>
                </a:ln>
                <a:solidFill>
                  <a:srgbClr val="717CB4"/>
                </a:solidFill>
                <a:effectLst/>
                <a:latin typeface="JetBrains Mono"/>
              </a:rPr>
              <a:t># You only need to finish the method, we will take care of the object creation and call those methods for you!</a:t>
            </a:r>
          </a:p>
          <a:p>
            <a:pPr eaLnBrk="0" fontAlgn="base" hangingPunct="0">
              <a:spcBef>
                <a:spcPct val="0"/>
              </a:spcBef>
              <a:spcAft>
                <a:spcPct val="0"/>
              </a:spcAft>
            </a:pPr>
            <a:r>
              <a:rPr kumimoji="0" lang="fr-FR" altLang="fr-FR" sz="800" b="0" i="0" u="none" strike="noStrike" cap="none" normalizeH="0" baseline="0" dirty="0">
                <a:ln>
                  <a:noFill/>
                </a:ln>
                <a:solidFill>
                  <a:srgbClr val="C3CEE3"/>
                </a:solidFill>
                <a:effectLst/>
                <a:latin typeface="JetBrains Mono"/>
              </a:rPr>
              <a:t>my_club </a:t>
            </a:r>
            <a:r>
              <a:rPr kumimoji="0" lang="fr-FR" altLang="fr-FR" sz="800" b="0" i="0" u="none" strike="noStrike" cap="none" normalizeH="0" baseline="0" dirty="0">
                <a:ln>
                  <a:noFill/>
                </a:ln>
                <a:solidFill>
                  <a:srgbClr val="89DDFF"/>
                </a:solidFill>
                <a:effectLst/>
                <a:latin typeface="JetBrains Mono"/>
              </a:rPr>
              <a:t>= </a:t>
            </a:r>
            <a:r>
              <a:rPr kumimoji="0" lang="fr-FR" altLang="fr-FR" sz="800" b="0" i="0" u="none" strike="noStrike" cap="none" normalizeH="0" baseline="0" dirty="0">
                <a:ln>
                  <a:noFill/>
                </a:ln>
                <a:solidFill>
                  <a:srgbClr val="82AAFF"/>
                </a:solidFill>
                <a:effectLst/>
                <a:latin typeface="JetBrains Mono"/>
              </a:rPr>
              <a:t>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'Arsenal'</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'Rolf'</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players</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82AAFF"/>
                </a:solidFill>
                <a:effectLst/>
                <a:latin typeface="JetBrains Mono"/>
              </a:rPr>
              <a:t>append</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E88D"/>
                </a:solidFill>
                <a:effectLst/>
                <a:latin typeface="JetBrains Mono"/>
              </a:rPr>
              <a:t>'Anne'</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F78C6C"/>
                </a:solidFill>
                <a:effectLst/>
                <a:latin typeface="JetBrains Mono"/>
              </a:rPr>
              <a:t>1</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a:ln>
                  <a:noFill/>
                </a:ln>
                <a:solidFill>
                  <a:srgbClr val="C3CEE3"/>
                </a:solidFill>
                <a:effectLst/>
                <a:latin typeface="JetBrains Mono"/>
              </a:rPr>
              <a:t>my_club</a:t>
            </a:r>
            <a:r>
              <a:rPr kumimoji="0" lang="fr-FR" altLang="fr-FR" sz="800" b="0" i="0" u="none" strike="noStrike" cap="none" normalizeH="0" baseline="0" dirty="0">
                <a:ln>
                  <a:noFill/>
                </a:ln>
                <a:solidFill>
                  <a:srgbClr val="89DDFF"/>
                </a:solidFill>
                <a:effectLst/>
                <a:latin typeface="JetBrains Mono"/>
              </a:rPr>
              <a:t>.</a:t>
            </a:r>
            <a:r>
              <a:rPr kumimoji="0" lang="fr-FR" altLang="fr-FR" sz="800" b="0" i="1" u="none" strike="noStrike" cap="none" normalizeH="0" baseline="0" dirty="0">
                <a:ln>
                  <a:noFill/>
                </a:ln>
                <a:solidFill>
                  <a:srgbClr val="82AAFF"/>
                </a:solidFill>
                <a:effectLst/>
                <a:latin typeface="JetBrains Mono"/>
              </a:rPr>
              <a:t>__repr__</a:t>
            </a:r>
            <a:r>
              <a:rPr kumimoji="0" lang="fr-FR" altLang="fr-FR" sz="800" b="0" i="0" u="none" strike="noStrike" cap="none" normalizeH="0" baseline="0" dirty="0">
                <a:ln>
                  <a:noFill/>
                </a:ln>
                <a:solidFill>
                  <a:srgbClr val="89DDFF"/>
                </a:solidFill>
                <a:effectLst/>
                <a:latin typeface="JetBrains Mono"/>
              </a:rPr>
              <a:t>())</a:t>
            </a:r>
            <a:br>
              <a:rPr kumimoji="0" lang="fr-FR" altLang="fr-FR" sz="800" b="0" i="0" u="none" strike="noStrike" cap="none" normalizeH="0" baseline="0" dirty="0">
                <a:ln>
                  <a:noFill/>
                </a:ln>
                <a:solidFill>
                  <a:srgbClr val="89DDFF"/>
                </a:solidFill>
                <a:effectLst/>
                <a:latin typeface="JetBrains Mono"/>
              </a:rPr>
            </a:br>
            <a:r>
              <a:rPr kumimoji="0" lang="fr-FR" altLang="fr-FR" sz="800" b="0" i="1" u="none" strike="noStrike" cap="none" normalizeH="0" baseline="0" dirty="0">
                <a:ln>
                  <a:noFill/>
                </a:ln>
                <a:solidFill>
                  <a:srgbClr val="82AAFF"/>
                </a:solidFill>
                <a:effectLst/>
                <a:latin typeface="JetBrains Mono"/>
              </a:rPr>
              <a:t>print</a:t>
            </a:r>
            <a:r>
              <a:rPr kumimoji="0" lang="fr-FR" altLang="fr-FR" sz="800" b="0" i="0" u="none" strike="noStrike" cap="none" normalizeH="0" baseline="0" dirty="0">
                <a:ln>
                  <a:noFill/>
                </a:ln>
                <a:solidFill>
                  <a:srgbClr val="89DDFF"/>
                </a:solidFill>
                <a:effectLst/>
                <a:latin typeface="JetBrains Mono"/>
              </a:rPr>
              <a:t>(</a:t>
            </a:r>
            <a:r>
              <a:rPr kumimoji="0" lang="fr-FR" altLang="fr-FR" sz="800" b="0" i="0" u="none" strike="noStrike" cap="none" normalizeH="0" baseline="0" dirty="0" err="1">
                <a:ln>
                  <a:noFill/>
                </a:ln>
                <a:solidFill>
                  <a:srgbClr val="C3CEE3"/>
                </a:solidFill>
                <a:effectLst/>
                <a:latin typeface="JetBrains Mono"/>
              </a:rPr>
              <a:t>my_club</a:t>
            </a:r>
            <a:r>
              <a:rPr kumimoji="0" lang="fr-FR" altLang="fr-FR" sz="800" b="0" i="0" u="none" strike="noStrike" cap="none" normalizeH="0" baseline="0" dirty="0" err="1">
                <a:ln>
                  <a:noFill/>
                </a:ln>
                <a:solidFill>
                  <a:srgbClr val="89DDFF"/>
                </a:solidFill>
                <a:effectLst/>
                <a:latin typeface="JetBrains Mono"/>
              </a:rPr>
              <a:t>.</a:t>
            </a:r>
            <a:r>
              <a:rPr kumimoji="0" lang="fr-FR" altLang="fr-FR" sz="800" b="0" i="1" u="none" strike="noStrike" cap="none" normalizeH="0" baseline="0" dirty="0" err="1">
                <a:ln>
                  <a:noFill/>
                </a:ln>
                <a:solidFill>
                  <a:srgbClr val="82AAFF"/>
                </a:solidFill>
                <a:effectLst/>
                <a:latin typeface="JetBrains Mono"/>
              </a:rPr>
              <a:t>__str</a:t>
            </a:r>
            <a:r>
              <a:rPr kumimoji="0" lang="fr-FR" altLang="fr-FR" sz="800" b="0" i="1" u="none" strike="noStrike" cap="none" normalizeH="0" baseline="0" dirty="0">
                <a:ln>
                  <a:noFill/>
                </a:ln>
                <a:solidFill>
                  <a:srgbClr val="82AAFF"/>
                </a:solidFill>
                <a:effectLst/>
                <a:latin typeface="JetBrains Mono"/>
              </a:rPr>
              <a:t>__</a:t>
            </a:r>
            <a:r>
              <a:rPr kumimoji="0" lang="fr-FR" altLang="fr-FR" sz="800" b="0" i="0" u="none" strike="noStrike" cap="none" normalizeH="0" baseline="0" dirty="0">
                <a:ln>
                  <a:noFill/>
                </a:ln>
                <a:solidFill>
                  <a:srgbClr val="89DDFF"/>
                </a:solidFill>
                <a:effectLst/>
                <a:latin typeface="JetBrains Mono"/>
              </a:rPr>
              <a:t>())</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866765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57145"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The @property decorator</a:t>
            </a:r>
            <a:br>
              <a:rPr lang="fr-FR" altLang="fr-FR" sz="6000" b="1" dirty="0">
                <a:solidFill>
                  <a:schemeClr val="accent5">
                    <a:lumMod val="75000"/>
                  </a:schemeClr>
                </a:solidFill>
              </a:rPr>
            </a:br>
            <a:br>
              <a:rPr lang="fr-FR" altLang="fr-FR" sz="1000" b="1" dirty="0">
                <a:solidFill>
                  <a:schemeClr val="accent5">
                    <a:lumMod val="75000"/>
                  </a:schemeClr>
                </a:solidFill>
                <a:hlinkClick r:id="rId2"/>
              </a:rPr>
            </a:br>
            <a:endParaRPr lang="fr-FR" altLang="fr-FR" sz="1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404</a:t>
            </a:fld>
            <a:endParaRPr lang="fr-FR" dirty="0"/>
          </a:p>
        </p:txBody>
      </p:sp>
      <p:sp>
        <p:nvSpPr>
          <p:cNvPr id="30" name="ZoneTexte 29">
            <a:extLst>
              <a:ext uri="{FF2B5EF4-FFF2-40B4-BE49-F238E27FC236}">
                <a16:creationId xmlns:a16="http://schemas.microsoft.com/office/drawing/2014/main" id="{83748E6F-A001-4C44-8B6B-413BF1484C6B}"/>
              </a:ext>
            </a:extLst>
          </p:cNvPr>
          <p:cNvSpPr txBox="1"/>
          <p:nvPr/>
        </p:nvSpPr>
        <p:spPr>
          <a:xfrm>
            <a:off x="-57145" y="1521310"/>
            <a:ext cx="11982448" cy="5336690"/>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anna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"Anna"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"Oxford"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Imagine you’ve got a class like the above, and you want to create a similar class with some extra functionality. For example, a student that not only has marks but also a salary—a `WorkingStudent`: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However you can see there’s a lot of duplication between our `Student` and `WorkingStudent` classes. Instead, we may choose to make our `WorkingStudent` extend the `Student`. It keeps all the same functionality, but we can add more.</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super</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salary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salary</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WorkingStudent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"MIT"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15.50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57</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99</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rolf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By the way, notice how the `average()` function doesn’t take any inputs other than `self`. There’s nothing in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In those cases, and if you think it makes sense, we can make it into a property, just like `marks` and `salary`.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All we have to do is: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school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school</a:t>
            </a: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@property</a:t>
            </a:r>
            <a:br>
              <a:rPr kumimoji="0" lang="fr-FR" altLang="fr-FR" sz="1000" b="0" i="0" u="none" strike="noStrike" cap="none" normalizeH="0" baseline="0" dirty="0">
                <a:ln>
                  <a:noFill/>
                </a:ln>
                <a:solidFill>
                  <a:srgbClr val="82AAFF"/>
                </a:solidFill>
                <a:effectLst/>
                <a:latin typeface="JetBrains Mono"/>
              </a:rPr>
            </a:br>
            <a:r>
              <a:rPr kumimoji="0" lang="fr-FR" altLang="fr-FR" sz="1000" b="0" i="0" u="none" strike="noStrike" cap="none" normalizeH="0" baseline="0" dirty="0">
                <a:ln>
                  <a:noFill/>
                </a:ln>
                <a:solidFill>
                  <a:srgbClr val="82AA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82AAFF"/>
                </a:solidFill>
                <a:effectLst/>
                <a:latin typeface="JetBrains Mono"/>
              </a:rPr>
              <a:t>sum</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82AAFF"/>
                </a:solidFill>
                <a:effectLst/>
                <a:latin typeface="JetBrains Mono"/>
              </a:rPr>
              <a:t>len</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Now the `average()` function can be used as if it were a property instead of a method; like so: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Student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"Stanford"</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80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marks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90</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jose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average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You can do that with any method that doesn’t take any arguments. But remember, this method only returns a value calculated from the object’s properties. If you have a method that does things (e.g. save to a database or interact with other things), it can be better to stay with the brackets.</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Normally:</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Brackets: this method does things, performs actions.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No brackets: this is a value (or a value calculated from existing values, in the case of `@property`).</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CA728FBD-5B23-4B5A-85E2-9B15E638745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2CAC7CBF-5E39-4FC1-B9E7-11A2E68FE3FB}"/>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53111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let’s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self.my_attribute = mybreed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my_dog.my_attribute</a:t>
            </a: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Dog(mybreed=‘Lab’, name=‘Sammy’,spot=False)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my_dog.breed</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err="1">
                <a:solidFill>
                  <a:schemeClr val="bg1"/>
                </a:solidFill>
              </a:rPr>
              <a:t>my_dog.spots</a:t>
            </a:r>
            <a:endParaRPr lang="fr-FR" sz="1000" dirty="0">
              <a:solidFill>
                <a:schemeClr val="bg1"/>
              </a:solidFill>
            </a:endParaRP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a:t>
            </a:r>
            <a:r>
              <a:rPr lang="fr-FR" sz="1000" dirty="0" err="1">
                <a:solidFill>
                  <a:schemeClr val="bg1"/>
                </a:solidFill>
              </a:rPr>
              <a:t>self.number</a:t>
            </a:r>
            <a:r>
              <a:rPr lang="fr-FR" sz="1000" dirty="0">
                <a:solidFill>
                  <a:schemeClr val="bg1"/>
                </a:solidFill>
              </a:rPr>
              <a:t> car number est fournie en paramètre de la methode par l’utilisateur</a:t>
            </a:r>
          </a:p>
          <a:p>
            <a:endParaRPr lang="fr-FR" sz="1000" dirty="0">
              <a:solidFill>
                <a:schemeClr val="bg1"/>
              </a:solidFill>
            </a:endParaRPr>
          </a:p>
          <a:p>
            <a:r>
              <a:rPr lang="fr-FR" sz="1000" dirty="0" err="1">
                <a:solidFill>
                  <a:schemeClr val="bg1"/>
                </a:solidFill>
              </a:rPr>
              <a:t>my_dog</a:t>
            </a:r>
            <a:r>
              <a:rPr lang="fr-FR" sz="1000" dirty="0">
                <a:solidFill>
                  <a:schemeClr val="bg1"/>
                </a:solidFill>
              </a:rPr>
              <a:t> = Dog(breed = ‘Lab’, name = ‘Frankie’, spots = False)</a:t>
            </a:r>
          </a:p>
          <a:p>
            <a:r>
              <a:rPr lang="fr-FR" sz="1000" dirty="0">
                <a:solidFill>
                  <a:schemeClr val="bg1"/>
                </a:solidFill>
              </a:rPr>
              <a:t>type(</a:t>
            </a:r>
            <a:r>
              <a:rPr lang="fr-FR" sz="1000" dirty="0" err="1">
                <a:solidFill>
                  <a:schemeClr val="bg1"/>
                </a:solidFill>
              </a:rPr>
              <a:t>my_dog</a:t>
            </a:r>
            <a:r>
              <a:rPr lang="fr-FR" sz="1000" dirty="0">
                <a:solidFill>
                  <a:schemeClr val="bg1"/>
                </a:solidFill>
              </a:rPr>
              <a:t>)</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my_dog.species</a:t>
            </a:r>
            <a:endParaRPr lang="fr-FR" sz="1000" dirty="0">
              <a:solidFill>
                <a:schemeClr val="bg1"/>
              </a:solidFill>
            </a:endParaRP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err="1">
                <a:solidFill>
                  <a:schemeClr val="bg1"/>
                </a:solidFill>
              </a:rPr>
              <a:t>my_dog.bark</a:t>
            </a:r>
            <a:r>
              <a:rPr lang="fr-FR" sz="1000" dirty="0">
                <a:solidFill>
                  <a:schemeClr val="bg1"/>
                </a:solidFill>
              </a:rPr>
              <a:t>(10)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err="1">
                <a:solidFill>
                  <a:schemeClr val="bg1"/>
                </a:solidFill>
              </a:rPr>
              <a:t>my_circle</a:t>
            </a:r>
            <a:r>
              <a:rPr lang="fr-FR" sz="1000" dirty="0">
                <a:solidFill>
                  <a:schemeClr val="bg1"/>
                </a:solidFill>
              </a:rPr>
              <a:t> = Circle()</a:t>
            </a:r>
          </a:p>
          <a:p>
            <a:endParaRPr lang="fr-FR" sz="1000" dirty="0">
              <a:solidFill>
                <a:schemeClr val="bg1"/>
              </a:solidFill>
            </a:endParaRPr>
          </a:p>
          <a:p>
            <a:r>
              <a:rPr lang="fr-FR" sz="1000" dirty="0" err="1">
                <a:solidFill>
                  <a:schemeClr val="bg1"/>
                </a:solidFill>
              </a:rPr>
              <a:t>my_circle.pi</a:t>
            </a:r>
            <a:endParaRPr lang="fr-FR" sz="1000" dirty="0">
              <a:solidFill>
                <a:schemeClr val="bg1"/>
              </a:solidFill>
            </a:endParaRPr>
          </a:p>
          <a:p>
            <a:r>
              <a:rPr lang="fr-FR" sz="1000" dirty="0">
                <a:solidFill>
                  <a:schemeClr val="bg1"/>
                </a:solidFill>
              </a:rPr>
              <a:t>3.14</a:t>
            </a:r>
          </a:p>
          <a:p>
            <a:endParaRPr lang="fr-FR" sz="1000" dirty="0">
              <a:solidFill>
                <a:schemeClr val="bg1"/>
              </a:solidFill>
            </a:endParaRPr>
          </a:p>
          <a:p>
            <a:r>
              <a:rPr lang="fr-FR" sz="1000" dirty="0" err="1">
                <a:solidFill>
                  <a:schemeClr val="bg1"/>
                </a:solidFill>
              </a:rPr>
              <a:t>my_circle.radius</a:t>
            </a:r>
            <a:endParaRPr lang="fr-FR" sz="1000" dirty="0">
              <a:solidFill>
                <a:schemeClr val="bg1"/>
              </a:solidFill>
            </a:endParaRP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err="1">
                <a:solidFill>
                  <a:schemeClr val="bg1"/>
                </a:solidFill>
              </a:rPr>
              <a:t>my_circle</a:t>
            </a:r>
            <a:r>
              <a:rPr lang="fr-FR" sz="1000" dirty="0">
                <a:solidFill>
                  <a:schemeClr val="bg1"/>
                </a:solidFill>
              </a:rPr>
              <a:t> = Circle(30)</a:t>
            </a:r>
          </a:p>
          <a:p>
            <a:r>
              <a:rPr lang="fr-FR" sz="1000" dirty="0" err="1">
                <a:solidFill>
                  <a:schemeClr val="bg1"/>
                </a:solidFill>
              </a:rPr>
              <a:t>my_circle.radius</a:t>
            </a:r>
            <a:endParaRPr lang="fr-FR" sz="1000" dirty="0">
              <a:solidFill>
                <a:schemeClr val="bg1"/>
              </a:solidFill>
            </a:endParaRPr>
          </a:p>
          <a:p>
            <a:r>
              <a:rPr lang="fr-FR" sz="1000" dirty="0">
                <a:solidFill>
                  <a:schemeClr val="bg1"/>
                </a:solidFill>
              </a:rPr>
              <a:t>30</a:t>
            </a:r>
          </a:p>
          <a:p>
            <a:r>
              <a:rPr lang="fr-FR" sz="1000" dirty="0" err="1">
                <a:solidFill>
                  <a:schemeClr val="bg1"/>
                </a:solidFill>
              </a:rPr>
              <a:t>my_circle.area</a:t>
            </a:r>
            <a:endParaRPr lang="fr-FR" sz="1000" dirty="0">
              <a:solidFill>
                <a:schemeClr val="bg1"/>
              </a:solidFill>
            </a:endParaRP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410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1/11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415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6/11</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9/11</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11/11</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420</a:t>
            </a:fld>
            <a:endParaRPr lang="fr-FR" dirty="0"/>
          </a:p>
        </p:txBody>
      </p:sp>
      <p:pic>
        <p:nvPicPr>
          <p:cNvPr id="11" name="Image 10">
            <a:extLst>
              <a:ext uri="{FF2B5EF4-FFF2-40B4-BE49-F238E27FC236}">
                <a16:creationId xmlns:a16="http://schemas.microsoft.com/office/drawing/2014/main" id="{4AE00CF5-F367-4E52-AB42-106F00F1684C}"/>
              </a:ext>
            </a:extLst>
          </p:cNvPr>
          <p:cNvPicPr>
            <a:picLocks noChangeAspect="1"/>
          </p:cNvPicPr>
          <p:nvPr/>
        </p:nvPicPr>
        <p:blipFill>
          <a:blip r:embed="rId2"/>
          <a:stretch>
            <a:fillRect/>
          </a:stretch>
        </p:blipFill>
        <p:spPr>
          <a:xfrm>
            <a:off x="4086225" y="1657351"/>
            <a:ext cx="4067175" cy="4562475"/>
          </a:xfrm>
          <a:prstGeom prst="rect">
            <a:avLst/>
          </a:prstGeom>
        </p:spPr>
      </p:pic>
      <p:grpSp>
        <p:nvGrpSpPr>
          <p:cNvPr id="17" name="Groupe 16">
            <a:extLst>
              <a:ext uri="{FF2B5EF4-FFF2-40B4-BE49-F238E27FC236}">
                <a16:creationId xmlns:a16="http://schemas.microsoft.com/office/drawing/2014/main" id="{E9772AFF-B3CD-4943-8028-8E2315680EBA}"/>
              </a:ext>
            </a:extLst>
          </p:cNvPr>
          <p:cNvGrpSpPr/>
          <p:nvPr/>
        </p:nvGrpSpPr>
        <p:grpSpPr>
          <a:xfrm>
            <a:off x="1900990" y="1836821"/>
            <a:ext cx="2061410" cy="652500"/>
            <a:chOff x="1900990" y="1836821"/>
            <a:chExt cx="2061410" cy="652500"/>
          </a:xfrm>
        </p:grpSpPr>
        <p:cxnSp>
          <p:nvCxnSpPr>
            <p:cNvPr id="13" name="Connecteur droit avec flèche 12">
              <a:extLst>
                <a:ext uri="{FF2B5EF4-FFF2-40B4-BE49-F238E27FC236}">
                  <a16:creationId xmlns:a16="http://schemas.microsoft.com/office/drawing/2014/main" id="{E1E73B26-4394-445C-B063-E9D0DB2E0CD4}"/>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3C681C5A-CEC8-4F90-926D-BDB42C36AF83}"/>
                </a:ext>
              </a:extLst>
            </p:cNvPr>
            <p:cNvSpPr txBox="1"/>
            <p:nvPr/>
          </p:nvSpPr>
          <p:spPr>
            <a:xfrm>
              <a:off x="1900990" y="2243100"/>
              <a:ext cx="810126" cy="246221"/>
            </a:xfrm>
            <a:prstGeom prst="rect">
              <a:avLst/>
            </a:prstGeom>
            <a:noFill/>
          </p:spPr>
          <p:txBody>
            <a:bodyPr wrap="square" rtlCol="0">
              <a:spAutoFit/>
            </a:bodyPr>
            <a:lstStyle/>
            <a:p>
              <a:r>
                <a:rPr lang="en-US" sz="1000" dirty="0"/>
                <a:t>Classe mere</a:t>
              </a:r>
              <a:endParaRPr lang="fr-FR" sz="1000" dirty="0"/>
            </a:p>
          </p:txBody>
        </p:sp>
      </p:grpSp>
      <p:grpSp>
        <p:nvGrpSpPr>
          <p:cNvPr id="18" name="Groupe 17">
            <a:extLst>
              <a:ext uri="{FF2B5EF4-FFF2-40B4-BE49-F238E27FC236}">
                <a16:creationId xmlns:a16="http://schemas.microsoft.com/office/drawing/2014/main" id="{5D8FFF98-2D1F-4743-B4D8-B9E8908B1165}"/>
              </a:ext>
            </a:extLst>
          </p:cNvPr>
          <p:cNvGrpSpPr/>
          <p:nvPr/>
        </p:nvGrpSpPr>
        <p:grpSpPr>
          <a:xfrm>
            <a:off x="2024815" y="3571800"/>
            <a:ext cx="2061410" cy="652500"/>
            <a:chOff x="1900990" y="1836821"/>
            <a:chExt cx="2061410" cy="652500"/>
          </a:xfrm>
        </p:grpSpPr>
        <p:cxnSp>
          <p:nvCxnSpPr>
            <p:cNvPr id="19" name="Connecteur droit avec flèche 18">
              <a:extLst>
                <a:ext uri="{FF2B5EF4-FFF2-40B4-BE49-F238E27FC236}">
                  <a16:creationId xmlns:a16="http://schemas.microsoft.com/office/drawing/2014/main" id="{A5739364-3CC9-4C36-8E13-61AC1A79FB7A}"/>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4311942-A9D6-4C04-BE2A-8C48AE562462}"/>
                </a:ext>
              </a:extLst>
            </p:cNvPr>
            <p:cNvSpPr txBox="1"/>
            <p:nvPr/>
          </p:nvSpPr>
          <p:spPr>
            <a:xfrm>
              <a:off x="1900990" y="2243100"/>
              <a:ext cx="810126" cy="246221"/>
            </a:xfrm>
            <a:prstGeom prst="rect">
              <a:avLst/>
            </a:prstGeom>
            <a:noFill/>
          </p:spPr>
          <p:txBody>
            <a:bodyPr wrap="square" rtlCol="0">
              <a:spAutoFit/>
            </a:bodyPr>
            <a:lstStyle/>
            <a:p>
              <a:r>
                <a:rPr lang="en-US" sz="1000" dirty="0"/>
                <a:t>Classe fille</a:t>
              </a:r>
              <a:endParaRPr lang="fr-FR" sz="1000" dirty="0"/>
            </a:p>
          </p:txBody>
        </p:sp>
      </p:grpSp>
      <p:grpSp>
        <p:nvGrpSpPr>
          <p:cNvPr id="21" name="Groupe 20">
            <a:extLst>
              <a:ext uri="{FF2B5EF4-FFF2-40B4-BE49-F238E27FC236}">
                <a16:creationId xmlns:a16="http://schemas.microsoft.com/office/drawing/2014/main" id="{10A8F9F2-CAD3-4072-9902-6D8F23EADCFD}"/>
              </a:ext>
            </a:extLst>
          </p:cNvPr>
          <p:cNvGrpSpPr/>
          <p:nvPr/>
        </p:nvGrpSpPr>
        <p:grpSpPr>
          <a:xfrm>
            <a:off x="2193257" y="4516277"/>
            <a:ext cx="2061410" cy="652500"/>
            <a:chOff x="1900990" y="1836821"/>
            <a:chExt cx="2061410" cy="652500"/>
          </a:xfrm>
        </p:grpSpPr>
        <p:cxnSp>
          <p:nvCxnSpPr>
            <p:cNvPr id="22" name="Connecteur droit avec flèche 21">
              <a:extLst>
                <a:ext uri="{FF2B5EF4-FFF2-40B4-BE49-F238E27FC236}">
                  <a16:creationId xmlns:a16="http://schemas.microsoft.com/office/drawing/2014/main" id="{36328B5C-2DFC-4DF5-B017-56C5C9313E0C}"/>
                </a:ext>
              </a:extLst>
            </p:cNvPr>
            <p:cNvCxnSpPr>
              <a:cxnSpLocks/>
            </p:cNvCxnSpPr>
            <p:nvPr/>
          </p:nvCxnSpPr>
          <p:spPr>
            <a:xfrm flipV="1">
              <a:off x="2711116" y="1836821"/>
              <a:ext cx="1251284"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CD602DD-B7D2-457A-9B1B-F8D5C2C6F16B}"/>
                </a:ext>
              </a:extLst>
            </p:cNvPr>
            <p:cNvSpPr txBox="1"/>
            <p:nvPr/>
          </p:nvSpPr>
          <p:spPr>
            <a:xfrm>
              <a:off x="1900990" y="2243100"/>
              <a:ext cx="810126" cy="246221"/>
            </a:xfrm>
            <a:prstGeom prst="rect">
              <a:avLst/>
            </a:prstGeom>
            <a:noFill/>
          </p:spPr>
          <p:txBody>
            <a:bodyPr wrap="square" rtlCol="0">
              <a:spAutoFit/>
            </a:bodyPr>
            <a:lstStyle/>
            <a:p>
              <a:r>
                <a:rPr lang="en-US" sz="1000" dirty="0"/>
                <a:t>Surcharge</a:t>
              </a:r>
              <a:endParaRPr lang="fr-FR" sz="1000" dirty="0"/>
            </a:p>
          </p:txBody>
        </p:sp>
      </p:grpSp>
    </p:spTree>
    <p:extLst>
      <p:ext uri="{BB962C8B-B14F-4D97-AF65-F5344CB8AC3E}">
        <p14:creationId xmlns:p14="http://schemas.microsoft.com/office/powerpoint/2010/main" val="337035270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426</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427</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err="1">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err="1">
                <a:solidFill>
                  <a:schemeClr val="bg1"/>
                </a:solidFill>
              </a:rPr>
              <a:t>mydog.who_am_i</a:t>
            </a:r>
            <a:r>
              <a:rPr lang="en-US" sz="900" dirty="0">
                <a:solidFill>
                  <a:schemeClr val="bg1"/>
                </a:solidFill>
              </a:rPr>
              <a:t>()</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inheritance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programming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a:t>
            </a:r>
            <a:r>
              <a:rPr lang="en-US" sz="1200" dirty="0" err="1">
                <a:solidFill>
                  <a:schemeClr val="bg1"/>
                </a:solidFill>
              </a:rPr>
              <a:t>f”I</a:t>
            </a:r>
            <a:r>
              <a:rPr lang="en-US" sz="1200" dirty="0">
                <a:solidFill>
                  <a:schemeClr val="bg1"/>
                </a:solidFill>
              </a:rPr>
              <a:t>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459</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460</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r.status_code</a:t>
            </a:r>
            <a:r>
              <a:rPr lang="fr-FR" sz="1100" dirty="0">
                <a:solidFill>
                  <a:schemeClr val="bg1"/>
                </a:solidFill>
              </a:rPr>
              <a:t>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a:t>
            </a:r>
            <a:r>
              <a:rPr lang="fr-FR" sz="1100" dirty="0" err="1">
                <a:solidFill>
                  <a:schemeClr val="bg1"/>
                </a:solidFill>
              </a:rPr>
              <a:t>r.status_code</a:t>
            </a:r>
            <a:r>
              <a:rPr lang="fr-FR" sz="1100" dirty="0">
                <a:solidFill>
                  <a:schemeClr val="bg1"/>
                </a:solidFill>
              </a:rPr>
              <a:t>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461</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462</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463</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464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a:t>
            </a:r>
            <a:r>
              <a:rPr lang="fr-FR" sz="1100" dirty="0" err="1">
                <a:solidFill>
                  <a:srgbClr val="00B0F0"/>
                </a:solidFill>
              </a:rPr>
              <a:t>delete_user</a:t>
            </a:r>
            <a:r>
              <a:rPr lang="fr-FR" sz="1100" dirty="0">
                <a:solidFill>
                  <a:srgbClr val="00B0F0"/>
                </a:solidFill>
              </a:rPr>
              <a:t>()</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err="1">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a:t>
            </a:r>
            <a:r>
              <a:rPr lang="fr-FR" sz="1100" dirty="0" err="1">
                <a:solidFill>
                  <a:schemeClr val="bg1"/>
                </a:solidFill>
              </a:rPr>
              <a:t>tps_execution</a:t>
            </a:r>
            <a:r>
              <a:rPr lang="fr-FR" sz="1100" dirty="0">
                <a:solidFill>
                  <a:schemeClr val="bg1"/>
                </a:solidFill>
              </a:rPr>
              <a:t> = tps_apres - tps_avant</a:t>
            </a:r>
          </a:p>
          <a:p>
            <a:pPr algn="just"/>
            <a:r>
              <a:rPr lang="fr-FR" sz="1100" dirty="0">
                <a:solidFill>
                  <a:schemeClr val="bg1"/>
                </a:solidFill>
              </a:rPr>
              <a:t>            if </a:t>
            </a:r>
            <a:r>
              <a:rPr lang="fr-FR" sz="1100" dirty="0" err="1">
                <a:solidFill>
                  <a:schemeClr val="bg1"/>
                </a:solidFill>
              </a:rPr>
              <a:t>tps_execution</a:t>
            </a:r>
            <a:r>
              <a:rPr lang="fr-FR" sz="1100" dirty="0">
                <a:solidFill>
                  <a:schemeClr val="bg1"/>
                </a:solidFill>
              </a:rPr>
              <a:t>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a:t>
            </a:r>
            <a:r>
              <a:rPr lang="fr-FR" sz="1100" dirty="0" err="1">
                <a:solidFill>
                  <a:schemeClr val="bg1"/>
                </a:solidFill>
              </a:rPr>
              <a:t>tps_execution</a:t>
            </a:r>
            <a:r>
              <a:rPr lang="fr-FR" sz="1100" dirty="0">
                <a:solidFill>
                  <a:schemeClr val="bg1"/>
                </a:solidFill>
              </a:rPr>
              <a:t>))</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a:t>
            </a:r>
            <a:r>
              <a:rPr lang="fr-FR" sz="1000" dirty="0" err="1">
                <a:solidFill>
                  <a:schemeClr val="bg1"/>
                </a:solidFill>
              </a:rPr>
              <a:t>parametres_non_nommes</a:t>
            </a:r>
            <a:r>
              <a:rPr lang="fr-FR" sz="1000" dirty="0">
                <a:solidFill>
                  <a:schemeClr val="bg1"/>
                </a:solidFill>
              </a:rPr>
              <a:t>, **</a:t>
            </a:r>
            <a:r>
              <a:rPr lang="fr-FR" sz="1000" dirty="0" err="1">
                <a:solidFill>
                  <a:schemeClr val="bg1"/>
                </a:solidFill>
              </a:rPr>
              <a:t>parametres_nommes</a:t>
            </a:r>
            <a:r>
              <a:rPr lang="fr-FR" sz="1000" dirty="0">
                <a:solidFill>
                  <a:schemeClr val="bg1"/>
                </a:solidFill>
              </a:rPr>
              <a:t>)</a:t>
            </a:r>
          </a:p>
          <a:p>
            <a:pPr algn="just"/>
            <a:r>
              <a:rPr lang="fr-FR" sz="1000" dirty="0">
                <a:solidFill>
                  <a:schemeClr val="bg1"/>
                </a:solidFill>
              </a:rPr>
              <a:t>            tps_apres = time.time()</a:t>
            </a:r>
          </a:p>
          <a:p>
            <a:pPr algn="just"/>
            <a:r>
              <a:rPr lang="fr-FR" sz="1000" dirty="0">
                <a:solidFill>
                  <a:schemeClr val="bg1"/>
                </a:solidFill>
              </a:rPr>
              <a:t>            </a:t>
            </a:r>
            <a:r>
              <a:rPr lang="fr-FR" sz="1000" dirty="0" err="1">
                <a:solidFill>
                  <a:schemeClr val="bg1"/>
                </a:solidFill>
              </a:rPr>
              <a:t>tps_execution</a:t>
            </a:r>
            <a:r>
              <a:rPr lang="fr-FR" sz="1000" dirty="0">
                <a:solidFill>
                  <a:schemeClr val="bg1"/>
                </a:solidFill>
              </a:rPr>
              <a:t> = tps_apres - tps_avant</a:t>
            </a:r>
          </a:p>
          <a:p>
            <a:pPr algn="just"/>
            <a:r>
              <a:rPr lang="fr-FR" sz="1000" dirty="0">
                <a:solidFill>
                  <a:schemeClr val="bg1"/>
                </a:solidFill>
              </a:rPr>
              <a:t>            if </a:t>
            </a:r>
            <a:r>
              <a:rPr lang="fr-FR" sz="1000" dirty="0" err="1">
                <a:solidFill>
                  <a:schemeClr val="bg1"/>
                </a:solidFill>
              </a:rPr>
              <a:t>tps_execution</a:t>
            </a:r>
            <a:r>
              <a:rPr lang="fr-FR" sz="1000" dirty="0">
                <a:solidFill>
                  <a:schemeClr val="bg1"/>
                </a:solidFill>
              </a:rPr>
              <a:t>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a:t>
            </a:r>
            <a:r>
              <a:rPr lang="fr-FR" sz="1000" dirty="0" err="1">
                <a:solidFill>
                  <a:schemeClr val="bg1"/>
                </a:solidFill>
              </a:rPr>
              <a:t>tps_execution</a:t>
            </a:r>
            <a:r>
              <a:rPr lang="fr-FR" sz="1000" dirty="0">
                <a:solidFill>
                  <a:schemeClr val="bg1"/>
                </a:solidFill>
              </a:rPr>
              <a:t>))</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functions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err="1">
                <a:solidFill>
                  <a:schemeClr val="accent4">
                    <a:lumMod val="20000"/>
                    <a:lumOff val="80000"/>
                  </a:schemeClr>
                </a:solidFill>
              </a:rPr>
              <a:t>make_secure</a:t>
            </a:r>
            <a:r>
              <a:rPr lang="fr-FR" sz="1100" dirty="0">
                <a:solidFill>
                  <a:schemeClr val="accent4">
                    <a:lumMod val="20000"/>
                    <a:lumOff val="80000"/>
                  </a:schemeClr>
                </a:solidFill>
              </a:rPr>
              <a:t>(</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err="1">
                <a:solidFill>
                  <a:schemeClr val="accent4">
                    <a:lumMod val="20000"/>
                    <a:lumOff val="80000"/>
                  </a:schemeClr>
                </a:solidFill>
              </a:rPr>
              <a:t>make_secure</a:t>
            </a:r>
            <a:r>
              <a:rPr lang="fr-FR" sz="1100" dirty="0">
                <a:solidFill>
                  <a:schemeClr val="bg1"/>
                </a:solidFill>
              </a:rPr>
              <a:t>(</a:t>
            </a:r>
            <a:r>
              <a:rPr lang="fr-FR" sz="1100" dirty="0" err="1">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a:t>
            </a:r>
            <a:r>
              <a:rPr lang="fr-FR" sz="1100" dirty="0" err="1">
                <a:solidFill>
                  <a:schemeClr val="bg1"/>
                </a:solidFill>
              </a:rPr>
              <a:t>get_admin_password</a:t>
            </a:r>
            <a:r>
              <a:rPr lang="fr-FR" sz="1100" dirty="0">
                <a:solidFill>
                  <a:schemeClr val="bg1"/>
                </a:solidFill>
              </a:rPr>
              <a:t>()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a:t>
            </a:r>
            <a:r>
              <a:rPr lang="fr-FR" sz="1000" dirty="0" err="1">
                <a:solidFill>
                  <a:schemeClr val="bg1"/>
                </a:solidFill>
              </a:rPr>
              <a:t>get_instance</a:t>
            </a:r>
            <a:r>
              <a:rPr lang="fr-FR" sz="1000" dirty="0">
                <a:solidFill>
                  <a:schemeClr val="bg1"/>
                </a:solidFill>
              </a:rPr>
              <a:t>():</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a:t>
            </a:r>
            <a:r>
              <a:rPr lang="fr-FR" sz="1000" dirty="0" err="1">
                <a:solidFill>
                  <a:schemeClr val="bg1"/>
                </a:solidFill>
              </a:rPr>
              <a:t>get_instance</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re.search</a:t>
            </a:r>
            <a:r>
              <a:rPr lang="fr-FR" sz="1000" dirty="0">
                <a:solidFill>
                  <a:schemeClr val="bg1"/>
                </a:solidFill>
              </a:rPr>
              <a:t>(r"abc", "abcdef")</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"abacadaeaf")</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a:t>
            </a:r>
          </a:p>
          <a:p>
            <a:r>
              <a:rPr lang="fr-FR" sz="1000" dirty="0">
                <a:solidFill>
                  <a:schemeClr val="bg1"/>
                </a:solidFill>
              </a:rPr>
              <a:t>&lt;_sre.SRE_Match object at 0x00AC1800&gt;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(r"abc*", "abccc")</a:t>
            </a:r>
          </a:p>
          <a:p>
            <a:r>
              <a:rPr lang="fr-FR" sz="1000" dirty="0">
                <a:solidFill>
                  <a:schemeClr val="bg1"/>
                </a:solidFill>
              </a:rPr>
              <a:t>&lt;_sre.SRE_Match object at 0x00AC1640&gt;</a:t>
            </a:r>
          </a:p>
          <a:p>
            <a:r>
              <a:rPr lang="fr-FR" sz="1000" dirty="0">
                <a:solidFill>
                  <a:schemeClr val="bg1"/>
                </a:solidFill>
              </a:rPr>
              <a:t>&gt;&gt;&gt; </a:t>
            </a:r>
            <a:r>
              <a:rPr lang="fr-FR" sz="1000" dirty="0" err="1">
                <a:solidFill>
                  <a:schemeClr val="bg1"/>
                </a:solidFill>
              </a:rPr>
              <a:t>re.search</a:t>
            </a:r>
            <a:r>
              <a:rPr lang="fr-FR" sz="1000" dirty="0">
                <a:solidFill>
                  <a:schemeClr val="bg1"/>
                </a:solidFill>
              </a:rPr>
              <a:t>(r"chat*",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a:t>
            </a:r>
            <a:r>
              <a:rPr lang="fr-FR" sz="1000" dirty="0" err="1">
                <a:solidFill>
                  <a:schemeClr val="bg1"/>
                </a:solidFill>
              </a:rPr>
              <a:t>re.search</a:t>
            </a:r>
            <a:r>
              <a:rPr lang="fr-FR" sz="1000" dirty="0">
                <a:solidFill>
                  <a:schemeClr val="bg1"/>
                </a:solidFill>
              </a:rPr>
              <a:t>(expression,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err="1"/>
              <a:t>datetime.now</a:t>
            </a:r>
            <a:r>
              <a:rPr lang="fr-FR" sz="1200" i="1" dirty="0"/>
              <a:t>()</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a:t>
            </a:r>
            <a:r>
              <a:rPr lang="fr-FR" sz="1000" dirty="0" err="1">
                <a:solidFill>
                  <a:schemeClr val="bg1"/>
                </a:solidFill>
              </a:rPr>
              <a:t>sys.stdin</a:t>
            </a:r>
            <a:r>
              <a:rPr lang="fr-FR" sz="1000" dirty="0">
                <a:solidFill>
                  <a:schemeClr val="bg1"/>
                </a:solidFill>
              </a:rPr>
              <a:t> # L'entrée standard (standard input)</a:t>
            </a:r>
          </a:p>
          <a:p>
            <a:r>
              <a:rPr lang="fr-FR" sz="1000" dirty="0">
                <a:solidFill>
                  <a:schemeClr val="bg1"/>
                </a:solidFill>
              </a:rPr>
              <a:t>&lt;_io.TextIOWrapper name='&lt;stdin&gt;' encoding='cp850'&gt;</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La sortie standard (standard output)</a:t>
            </a:r>
          </a:p>
          <a:p>
            <a:r>
              <a:rPr lang="fr-FR" sz="1000" dirty="0">
                <a:solidFill>
                  <a:schemeClr val="bg1"/>
                </a:solidFill>
              </a:rPr>
              <a:t>&lt;_io.TextIOWrapper name='&lt;stdout&gt;' encoding='cp850'&gt;</a:t>
            </a:r>
          </a:p>
          <a:p>
            <a:r>
              <a:rPr lang="fr-FR" sz="1000" dirty="0">
                <a:solidFill>
                  <a:schemeClr val="bg1"/>
                </a:solidFill>
              </a:rPr>
              <a:t>&gt;&gt;&gt; </a:t>
            </a:r>
            <a:r>
              <a:rPr lang="fr-FR" sz="1000" dirty="0" err="1">
                <a:solidFill>
                  <a:schemeClr val="bg1"/>
                </a:solidFill>
              </a:rPr>
              <a:t>sys.stderr</a:t>
            </a:r>
            <a:r>
              <a:rPr lang="fr-FR" sz="1000" dirty="0">
                <a:solidFill>
                  <a:schemeClr val="bg1"/>
                </a:solidFill>
              </a:rPr>
              <a:t>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a:t>
            </a:r>
            <a:r>
              <a:rPr lang="fr-FR" sz="1000" dirty="0" err="1">
                <a:solidFill>
                  <a:schemeClr val="bg1"/>
                </a:solidFill>
              </a:rPr>
              <a:t>sys.stdout.write</a:t>
            </a:r>
            <a:r>
              <a:rPr lang="fr-FR" sz="1000" dirty="0">
                <a:solidFill>
                  <a:schemeClr val="bg1"/>
                </a:solidFill>
              </a:rPr>
              <a:t>("Un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a:t>
            </a:r>
            <a:r>
              <a:rPr lang="fr-FR" sz="1200" dirty="0" err="1"/>
              <a:t>sys.stdin</a:t>
            </a:r>
            <a:r>
              <a:rPr lang="fr-FR" sz="1200" dirty="0"/>
              <a:t>, </a:t>
            </a:r>
            <a:r>
              <a:rPr lang="fr-FR" sz="1200" dirty="0" err="1"/>
              <a:t>sys.stdout</a:t>
            </a:r>
            <a:r>
              <a:rPr lang="fr-FR" sz="1200" dirty="0"/>
              <a:t> et </a:t>
            </a:r>
            <a:r>
              <a:rPr lang="fr-FR" sz="1200" dirty="0" err="1"/>
              <a:t>sys.stderr</a:t>
            </a:r>
            <a:r>
              <a:rPr lang="fr-FR" sz="1200" dirty="0"/>
              <a:t>.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a:t>
            </a:r>
            <a:r>
              <a:rPr lang="fr-FR" sz="1000" dirty="0" err="1">
                <a:solidFill>
                  <a:schemeClr val="bg1"/>
                </a:solidFill>
              </a:rPr>
              <a:t>sys.stdout</a:t>
            </a:r>
            <a:r>
              <a:rPr lang="fr-FR" sz="1000" dirty="0">
                <a:solidFill>
                  <a:schemeClr val="bg1"/>
                </a:solidFill>
              </a:rPr>
              <a: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err="1">
                <a:solidFill>
                  <a:schemeClr val="bg1"/>
                </a:solidFill>
              </a:rPr>
              <a:t>sys.stdout</a:t>
            </a:r>
            <a:r>
              <a:rPr lang="fr-FR" sz="1000" dirty="0">
                <a:solidFill>
                  <a:schemeClr val="bg1"/>
                </a:solidFill>
              </a:rPr>
              <a: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a:t>
            </a:r>
            <a:r>
              <a:rPr lang="fr-FR" sz="1000" dirty="0" err="1">
                <a:solidFill>
                  <a:schemeClr val="bg1"/>
                </a:solidFill>
              </a:rPr>
              <a:t>sys.exit</a:t>
            </a:r>
            <a:r>
              <a:rPr lang="fr-FR" sz="1000" dirty="0">
                <a:solidFill>
                  <a:schemeClr val="bg1"/>
                </a:solidFill>
              </a:rPr>
              <a: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a:t>
            </a:r>
            <a:r>
              <a:rPr lang="fr-FR" sz="1100" dirty="0" err="1">
                <a:solidFill>
                  <a:schemeClr val="bg1"/>
                </a:solidFill>
              </a:rPr>
              <a:t>sys.argv</a:t>
            </a:r>
            <a:r>
              <a:rPr lang="fr-FR" sz="1100" dirty="0">
                <a:solidFill>
                  <a:schemeClr val="bg1"/>
                </a:solidFill>
              </a:rPr>
              <a:t>)</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a:t>
            </a: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a:t>
            </a:r>
            <a:r>
              <a:rPr lang="fr-FR" sz="1200" dirty="0" err="1"/>
              <a:t>sys.argv</a:t>
            </a:r>
            <a:r>
              <a:rPr lang="fr-FR" sz="1200" dirty="0"/>
              <a:t>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a:t>
            </a:r>
            <a:r>
              <a:rPr lang="fr-FR" sz="1100" dirty="0" err="1">
                <a:solidFill>
                  <a:schemeClr val="bg1"/>
                </a:solidFill>
              </a:rPr>
              <a:t>sys.argv</a:t>
            </a:r>
            <a:r>
              <a:rPr lang="fr-FR" sz="1100" dirty="0">
                <a:solidFill>
                  <a:schemeClr val="bg1"/>
                </a:solidFill>
              </a:rPr>
              <a:t>) &lt; 2:</a:t>
            </a:r>
          </a:p>
          <a:p>
            <a:r>
              <a:rPr lang="fr-FR" sz="1100" dirty="0">
                <a:solidFill>
                  <a:schemeClr val="bg1"/>
                </a:solidFill>
              </a:rPr>
              <a:t>    print("Précisez une action en paramètre")</a:t>
            </a:r>
          </a:p>
          <a:p>
            <a:r>
              <a:rPr lang="fr-FR" sz="1100" dirty="0">
                <a:solidFill>
                  <a:schemeClr val="bg1"/>
                </a:solidFill>
              </a:rPr>
              <a:t>    </a:t>
            </a:r>
            <a:r>
              <a:rPr lang="fr-FR" sz="1100" dirty="0" err="1">
                <a:solidFill>
                  <a:schemeClr val="bg1"/>
                </a:solidFill>
              </a:rPr>
              <a:t>sys.exit</a:t>
            </a:r>
            <a:r>
              <a:rPr lang="fr-FR" sz="1100" dirty="0">
                <a:solidFill>
                  <a:schemeClr val="bg1"/>
                </a:solidFill>
              </a:rPr>
              <a:t>(1)</a:t>
            </a:r>
          </a:p>
          <a:p>
            <a:endParaRPr lang="fr-FR" sz="1100" dirty="0">
              <a:solidFill>
                <a:schemeClr val="bg1"/>
              </a:solidFill>
            </a:endParaRPr>
          </a:p>
          <a:p>
            <a:r>
              <a:rPr lang="fr-FR" sz="1100" dirty="0">
                <a:solidFill>
                  <a:schemeClr val="bg1"/>
                </a:solidFill>
              </a:rPr>
              <a:t>action = </a:t>
            </a:r>
            <a:r>
              <a:rPr lang="fr-FR" sz="1100" dirty="0" err="1">
                <a:solidFill>
                  <a:schemeClr val="bg1"/>
                </a:solidFill>
              </a:rPr>
              <a:t>sys.argv</a:t>
            </a:r>
            <a:r>
              <a:rPr lang="fr-FR" sz="1100" dirty="0">
                <a:solidFill>
                  <a:schemeClr val="bg1"/>
                </a:solidFill>
              </a:rPr>
              <a:t>[1]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a:t>
            </a:r>
            <a:r>
              <a:rPr lang="fr-FR" sz="1200" dirty="0" err="1"/>
              <a:t>sys.argv</a:t>
            </a:r>
            <a:r>
              <a:rPr lang="fr-FR" sz="1200" dirty="0"/>
              <a:t>[1:]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t>
            </a:r>
            <a:r>
              <a:rPr lang="fr-FR" sz="1200" dirty="0" err="1"/>
              <a:t>add_argument</a:t>
            </a:r>
            <a:r>
              <a:rPr lang="fr-FR" sz="1200" dirty="0"/>
              <a:t> avec l'argument action. L'action précisée, "</a:t>
            </a:r>
            <a:r>
              <a:rPr lang="fr-FR" sz="1200" dirty="0" err="1"/>
              <a:t>store_true</a:t>
            </a:r>
            <a:r>
              <a:rPr lang="fr-FR" sz="1200" dirty="0"/>
              <a:t>",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chaine.lower</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a:t>
            </a:r>
            <a:r>
              <a:rPr lang="fr-FR" sz="1100" dirty="0" err="1">
                <a:solidFill>
                  <a:schemeClr val="bg1"/>
                </a:solidFill>
              </a:rPr>
              <a:t>float</a:t>
            </a:r>
            <a:r>
              <a:rPr lang="fr-FR" sz="1100" dirty="0">
                <a:solidFill>
                  <a:schemeClr val="bg1"/>
                </a:solidFill>
              </a:rPr>
              <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a:t>
            </a:r>
            <a:r>
              <a:rPr kumimoji="0" lang="fr-FR" altLang="fr-FR" sz="1000" b="0" i="0" u="none" strike="noStrike" cap="none" normalizeH="0" baseline="0" dirty="0" err="1">
                <a:ln>
                  <a:noFill/>
                </a:ln>
                <a:solidFill>
                  <a:srgbClr val="A9B7C6"/>
                </a:solidFill>
                <a:effectLst/>
                <a:latin typeface="Consolas" panose="020B0609020204030204" pitchFamily="49" charset="0"/>
              </a:rPr>
              <a:t>xl.load_workbook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A9B7C6"/>
                </a:solidFill>
                <a:effectLst/>
                <a:latin typeface="Consolas" panose="020B0609020204030204" pitchFamily="49" charset="0"/>
              </a:rPr>
              <a:t>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err="1">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err="1">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1" u="none" strike="noStrike" cap="none" normalizeH="0" baseline="0" dirty="0">
                <a:ln>
                  <a:noFill/>
                </a:ln>
                <a:solidFill>
                  <a:srgbClr val="C792EA"/>
                </a:solidFill>
                <a:effectLst/>
                <a:latin typeface="JetBrains Mono"/>
              </a:rPr>
              <a:t>import </a:t>
            </a:r>
            <a:r>
              <a:rPr kumimoji="0" lang="fr-FR" altLang="fr-FR" sz="1100" b="0" i="0" u="none" strike="noStrike" cap="none" normalizeH="0" baseline="0" dirty="0">
                <a:ln>
                  <a:noFill/>
                </a:ln>
                <a:solidFill>
                  <a:srgbClr val="C3CEE3"/>
                </a:solidFill>
                <a:effectLst/>
                <a:latin typeface="JetBrains Mono"/>
              </a:rPr>
              <a:t>logging</a:t>
            </a:r>
            <a:br>
              <a:rPr kumimoji="0" lang="fr-FR" altLang="fr-FR" sz="1100" b="0" i="0" u="none" strike="noStrike" cap="none" normalizeH="0" baseline="0" dirty="0">
                <a:ln>
                  <a:noFill/>
                </a:ln>
                <a:solidFill>
                  <a:srgbClr val="C3CEE3"/>
                </a:solidFill>
                <a:effectLst/>
                <a:latin typeface="JetBrains Mono"/>
              </a:rPr>
            </a:br>
            <a:r>
              <a:rPr kumimoji="0" lang="fr-FR" altLang="fr-FR" sz="1100" b="0" i="0" u="none" strike="noStrike" cap="none" normalizeH="0" baseline="0" dirty="0">
                <a:ln>
                  <a:noFill/>
                </a:ln>
                <a:solidFill>
                  <a:srgbClr val="C3E88D"/>
                </a:solidFill>
                <a:effectLst/>
                <a:latin typeface="JetBrains Mono"/>
              </a:rPr>
              <a:t>""" on definit ci-dessous le niveau de debug que l'on souhaite</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 par defaut le niveau est sur warning, et ci-dessous il est à DEBUG</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1" u="none" strike="noStrike" cap="none" normalizeH="0" baseline="0" dirty="0">
                <a:ln>
                  <a:noFill/>
                </a:ln>
                <a:solidFill>
                  <a:srgbClr val="717CB4"/>
                </a:solidFill>
                <a:effectLst/>
                <a:latin typeface="JetBrains Mono"/>
              </a:rPr>
              <a:t>#logging.basicConfig(level=logging.DEBUG)</a:t>
            </a:r>
            <a:br>
              <a:rPr kumimoji="0" lang="fr-FR" altLang="fr-FR" sz="1100" b="0" i="1" u="none" strike="noStrike" cap="none" normalizeH="0" baseline="0" dirty="0">
                <a:ln>
                  <a:noFill/>
                </a:ln>
                <a:solidFill>
                  <a:srgbClr val="717CB4"/>
                </a:solidFill>
                <a:effectLst/>
                <a:latin typeface="JetBrains Mono"/>
              </a:rPr>
            </a:br>
            <a:br>
              <a:rPr kumimoji="0" lang="fr-FR" altLang="fr-FR" sz="1100" b="0" i="1" u="none" strike="noStrike" cap="none" normalizeH="0" baseline="0" dirty="0">
                <a:ln>
                  <a:noFill/>
                </a:ln>
                <a:solidFill>
                  <a:srgbClr val="717CB4"/>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level : parametre pour decrire le niveau de log desire. Choix entre</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debug, info, warning, error et critical.</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filename et filemode(w, a): Les parametres pour ecrire dans un fichier</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format: Le parametre format afin de formatter le fichier affiché</a:t>
            </a: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E88D"/>
                </a:solidFill>
                <a:effectLst/>
                <a:latin typeface="JetBrains Mono"/>
              </a:rPr>
              <a:t>"""</a:t>
            </a:r>
            <a:br>
              <a:rPr kumimoji="0" lang="fr-FR" altLang="fr-FR" sz="1100" b="0" i="0" u="none" strike="noStrike" cap="none" normalizeH="0" baseline="0" dirty="0">
                <a:ln>
                  <a:noFill/>
                </a:ln>
                <a:solidFill>
                  <a:srgbClr val="C3E88D"/>
                </a:solidFill>
                <a:effectLst/>
                <a:latin typeface="JetBrains Mono"/>
              </a:rPr>
            </a:br>
            <a:br>
              <a:rPr kumimoji="0" lang="fr-FR" altLang="fr-FR" sz="1100" b="0" i="0" u="none" strike="noStrike" cap="none" normalizeH="0" baseline="0" dirty="0">
                <a:ln>
                  <a:noFill/>
                </a:ln>
                <a:solidFill>
                  <a:srgbClr val="C3E88D"/>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basicConfig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F78C6C"/>
                </a:solidFill>
                <a:effectLst/>
                <a:latin typeface="JetBrains Mono"/>
              </a:rPr>
              <a:t>level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CEE3"/>
                </a:solidFill>
                <a:effectLst/>
                <a:latin typeface="JetBrains Mono"/>
              </a:rPr>
              <a:t>DEBUG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filename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"app.log"</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filemode</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89DDFF"/>
                </a:solidFill>
                <a:effectLst/>
                <a:latin typeface="JetBrains Mono"/>
              </a:rPr>
              <a:t>                    </a:t>
            </a:r>
            <a:r>
              <a:rPr kumimoji="0" lang="fr-FR" altLang="fr-FR" sz="1100" b="0" i="0" u="none" strike="noStrike" cap="none" normalizeH="0" baseline="0" dirty="0">
                <a:ln>
                  <a:noFill/>
                </a:ln>
                <a:solidFill>
                  <a:srgbClr val="F78C6C"/>
                </a:solidFill>
                <a:effectLst/>
                <a:latin typeface="JetBrains Mono"/>
              </a:rPr>
              <a:t>format</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'%(asctime)s : %(levelname)s : %(message)s'</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debug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"La fonction a bien été exécutée"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info</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"Message d'information général"</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warning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"Attention !"</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error</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"Une erreur est arrivée"</a:t>
            </a:r>
            <a:r>
              <a:rPr kumimoji="0" lang="fr-FR" altLang="fr-FR" sz="1100" b="0" i="0" u="none" strike="noStrike" cap="none" normalizeH="0" baseline="0" dirty="0">
                <a:ln>
                  <a:noFill/>
                </a:ln>
                <a:solidFill>
                  <a:srgbClr val="89DDFF"/>
                </a:solidFill>
                <a:effectLst/>
                <a:latin typeface="JetBrains Mono"/>
              </a:rPr>
              <a:t>)</a:t>
            </a:r>
            <a:br>
              <a:rPr kumimoji="0" lang="fr-FR" altLang="fr-FR" sz="1100" b="0" i="0" u="none" strike="noStrike" cap="none" normalizeH="0" baseline="0" dirty="0">
                <a:ln>
                  <a:noFill/>
                </a:ln>
                <a:solidFill>
                  <a:srgbClr val="89DDFF"/>
                </a:solidFill>
                <a:effectLst/>
                <a:latin typeface="JetBrains Mono"/>
              </a:rPr>
            </a:br>
            <a:r>
              <a:rPr kumimoji="0" lang="fr-FR" altLang="fr-FR" sz="1100" b="0" i="0" u="none" strike="noStrike" cap="none" normalizeH="0" baseline="0" dirty="0">
                <a:ln>
                  <a:noFill/>
                </a:ln>
                <a:solidFill>
                  <a:srgbClr val="C3CEE3"/>
                </a:solidFill>
                <a:effectLst/>
                <a:latin typeface="JetBrains Mono"/>
              </a:rPr>
              <a:t>logging</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82AAFF"/>
                </a:solidFill>
                <a:effectLst/>
                <a:latin typeface="JetBrains Mono"/>
              </a:rPr>
              <a:t>critical</a:t>
            </a:r>
            <a:r>
              <a:rPr kumimoji="0" lang="fr-FR" altLang="fr-FR" sz="1100" b="0" i="0" u="none" strike="noStrike" cap="none" normalizeH="0" baseline="0" dirty="0">
                <a:ln>
                  <a:noFill/>
                </a:ln>
                <a:solidFill>
                  <a:srgbClr val="89DDFF"/>
                </a:solidFill>
                <a:effectLst/>
                <a:latin typeface="JetBrains Mono"/>
              </a:rPr>
              <a:t>(</a:t>
            </a:r>
            <a:r>
              <a:rPr kumimoji="0" lang="fr-FR" altLang="fr-FR" sz="1100" b="0" i="0" u="none" strike="noStrike" cap="none" normalizeH="0" baseline="0" dirty="0">
                <a:ln>
                  <a:noFill/>
                </a:ln>
                <a:solidFill>
                  <a:srgbClr val="C3E88D"/>
                </a:solidFill>
                <a:effectLst/>
                <a:latin typeface="JetBrains Mono"/>
              </a:rPr>
              <a:t>"Erreur critique"</a:t>
            </a:r>
            <a:r>
              <a:rPr kumimoji="0" lang="fr-FR" altLang="fr-FR" sz="1100" b="0" i="0" u="none" strike="noStrike" cap="none" normalizeH="0" baseline="0" dirty="0">
                <a:ln>
                  <a:noFill/>
                </a:ln>
                <a:solidFill>
                  <a:srgbClr val="89DDFF"/>
                </a:solidFill>
                <a:effectLst/>
                <a:latin typeface="JetBrains Mono"/>
              </a:rPr>
              <a:t>)</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FF66FF"/>
              </a:gs>
              <a:gs pos="100000">
                <a:schemeClr val="accent4">
                  <a:lumMod val="20000"/>
                  <a:lumOff val="8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en-US" altLang="fr-FR" sz="9600" b="1" dirty="0">
                <a:solidFill>
                  <a:schemeClr val="accent5">
                    <a:lumMod val="75000"/>
                  </a:schemeClr>
                </a:solidFill>
              </a:rPr>
              <a:t>D</a:t>
            </a:r>
            <a:r>
              <a:rPr lang="fr-FR" altLang="fr-FR" sz="9600" b="1" dirty="0">
                <a:solidFill>
                  <a:schemeClr val="accent5">
                    <a:lumMod val="75000"/>
                  </a:schemeClr>
                </a:solidFill>
              </a:rPr>
              <a:t>ebugging with Pycharm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239310114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err="1"/>
              <a:t>algorithms_available</a:t>
            </a:r>
            <a:r>
              <a:rPr lang="fr-FR" sz="1200" dirty="0"/>
              <a:t>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590</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591</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t>
            </a:r>
            <a:r>
              <a:rPr lang="fr-FR" sz="1200" dirty="0" err="1"/>
              <a:t>Algorithms_available</a:t>
            </a:r>
            <a:r>
              <a:rPr lang="fr-FR" sz="1200" dirty="0"/>
              <a:t>.</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592</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593</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594</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595</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596</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597</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598</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601</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617</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618</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a:t>
            </a:r>
            <a:r>
              <a:rPr lang="fr-FR" sz="1200" dirty="0" err="1"/>
              <a:t>random.choice</a:t>
            </a:r>
            <a:endParaRPr lang="fr-FR" sz="1200" dirty="0"/>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619</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a:t>
            </a:r>
            <a:r>
              <a:rPr lang="fr-FR" sz="1200" dirty="0" err="1"/>
              <a:t>random.choice</a:t>
            </a:r>
            <a:r>
              <a:rPr lang="fr-FR" sz="1200" dirty="0"/>
              <a:t>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a:t>
            </a:r>
            <a:r>
              <a:rPr lang="fr-FR" sz="1200" dirty="0" err="1"/>
              <a:t>random.choice</a:t>
            </a:r>
            <a:r>
              <a:rPr lang="fr-FR" sz="1200" dirty="0"/>
              <a:t>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620</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err="1"/>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621</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622</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a:t>
            </a:r>
            <a:r>
              <a:rPr lang="fr-FR" sz="1000" dirty="0" err="1">
                <a:solidFill>
                  <a:schemeClr val="bg1"/>
                </a:solidFill>
              </a:rPr>
              <a:t>random.choice</a:t>
            </a:r>
            <a:r>
              <a:rPr lang="fr-FR" sz="1000" dirty="0">
                <a:solidFill>
                  <a:schemeClr val="bg1"/>
                </a:solidFill>
              </a:rPr>
              <a:t>'."""</a:t>
            </a:r>
          </a:p>
          <a:p>
            <a:r>
              <a:rPr lang="fr-FR" sz="1000" dirty="0">
                <a:solidFill>
                  <a:schemeClr val="bg1"/>
                </a:solidFill>
              </a:rPr>
              <a:t>        liste = list(range(10))</a:t>
            </a:r>
          </a:p>
          <a:p>
            <a:r>
              <a:rPr lang="fr-FR" sz="1000" dirty="0">
                <a:solidFill>
                  <a:schemeClr val="bg1"/>
                </a:solidFill>
              </a:rPr>
              <a:t>        elt = </a:t>
            </a:r>
            <a:r>
              <a:rPr lang="fr-FR" sz="1000" dirty="0" err="1">
                <a:solidFill>
                  <a:schemeClr val="bg1"/>
                </a:solidFill>
              </a:rPr>
              <a:t>random.choice</a:t>
            </a:r>
            <a:r>
              <a:rPr lang="fr-FR" sz="1000" dirty="0">
                <a:solidFill>
                  <a:schemeClr val="bg1"/>
                </a:solidFill>
              </a:rPr>
              <a:t>(liste)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623</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624</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a:t>
            </a:r>
            <a:r>
              <a:rPr lang="en-US" sz="1000" dirty="0" err="1">
                <a:solidFill>
                  <a:schemeClr val="bg1"/>
                </a:solidFill>
              </a:rPr>
              <a:t>liste.sort</a:t>
            </a:r>
            <a:r>
              <a:rPr lang="en-US" sz="1000" dirty="0">
                <a:solidFill>
                  <a:schemeClr val="bg1"/>
                </a:solidFill>
              </a:rPr>
              <a: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625</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626</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627</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628</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629</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630</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631</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632</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633</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a:t>
            </a:r>
            <a:r>
              <a:rPr lang="en-US" sz="1000" dirty="0" err="1">
                <a:solidFill>
                  <a:schemeClr val="bg1"/>
                </a:solidFill>
              </a:rPr>
              <a:t>self.liste</a:t>
            </a:r>
            <a:r>
              <a:rPr lang="en-US" sz="1000" dirty="0">
                <a:solidFill>
                  <a:schemeClr val="bg1"/>
                </a:solidFill>
              </a:rPr>
              <a:t>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a:t>
            </a:r>
            <a:r>
              <a:rPr lang="en-US" sz="1000" dirty="0" err="1">
                <a:solidFill>
                  <a:schemeClr val="bg1"/>
                </a:solidFill>
              </a:rPr>
              <a:t>self.liste</a:t>
            </a:r>
            <a:r>
              <a:rPr lang="en-US" sz="1000" dirty="0">
                <a:solidFill>
                  <a:schemeClr val="bg1"/>
                </a:solidFill>
              </a:rPr>
              <a:t>)</a:t>
            </a:r>
          </a:p>
          <a:p>
            <a:r>
              <a:rPr lang="en-US" sz="1000" dirty="0">
                <a:solidFill>
                  <a:schemeClr val="bg1"/>
                </a:solidFill>
              </a:rPr>
              <a:t>        self.assertIn(elt,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a:t>
            </a:r>
            <a:r>
              <a:rPr lang="en-US" sz="1000" dirty="0" err="1">
                <a:solidFill>
                  <a:schemeClr val="bg1"/>
                </a:solidFill>
              </a:rPr>
              <a:t>self.liste</a:t>
            </a:r>
            <a:r>
              <a:rPr lang="en-US" sz="1000" dirty="0">
                <a:solidFill>
                  <a:schemeClr val="bg1"/>
                </a:solidFill>
              </a:rPr>
              <a:t>)</a:t>
            </a:r>
          </a:p>
          <a:p>
            <a:r>
              <a:rPr lang="en-US" sz="1000" dirty="0">
                <a:solidFill>
                  <a:schemeClr val="bg1"/>
                </a:solidFill>
              </a:rPr>
              <a:t>        </a:t>
            </a:r>
            <a:r>
              <a:rPr lang="en-US" sz="1000" dirty="0" err="1">
                <a:solidFill>
                  <a:schemeClr val="bg1"/>
                </a:solidFill>
              </a:rPr>
              <a:t>self.liste.sort</a:t>
            </a:r>
            <a:r>
              <a:rPr lang="en-US" sz="1000" dirty="0">
                <a:solidFill>
                  <a:schemeClr val="bg1"/>
                </a:solidFill>
              </a:rPr>
              <a:t>()</a:t>
            </a:r>
          </a:p>
          <a:p>
            <a:r>
              <a:rPr lang="en-US" sz="1000" dirty="0">
                <a:solidFill>
                  <a:schemeClr val="bg1"/>
                </a:solidFill>
              </a:rPr>
              <a:t>        self.assertEqual(</a:t>
            </a:r>
            <a:r>
              <a:rPr lang="en-US" sz="1000" dirty="0" err="1">
                <a:solidFill>
                  <a:schemeClr val="bg1"/>
                </a:solidFill>
              </a:rPr>
              <a:t>self.liste</a:t>
            </a:r>
            <a:r>
              <a:rPr lang="en-US" sz="1000" dirty="0">
                <a:solidFill>
                  <a:schemeClr val="bg1"/>
                </a:solidFill>
              </a:rPr>
              <a:t>,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a:t>
            </a:r>
            <a:r>
              <a:rPr lang="en-US" sz="1000" dirty="0" err="1">
                <a:solidFill>
                  <a:schemeClr val="bg1"/>
                </a:solidFill>
              </a:rPr>
              <a:t>self.liste</a:t>
            </a:r>
            <a:r>
              <a:rPr lang="en-US" sz="1000" dirty="0">
                <a:solidFill>
                  <a:schemeClr val="bg1"/>
                </a:solidFill>
              </a:rPr>
              <a:t>, 5)</a:t>
            </a:r>
          </a:p>
          <a:p>
            <a:r>
              <a:rPr lang="en-US" sz="1000" dirty="0">
                <a:solidFill>
                  <a:schemeClr val="bg1"/>
                </a:solidFill>
              </a:rPr>
              <a:t>        for element in extrait:</a:t>
            </a:r>
          </a:p>
          <a:p>
            <a:r>
              <a:rPr lang="en-US" sz="1000" dirty="0">
                <a:solidFill>
                  <a:schemeClr val="bg1"/>
                </a:solidFill>
              </a:rPr>
              <a:t>            self.assertIn(element, </a:t>
            </a:r>
            <a:r>
              <a:rPr lang="en-US" sz="1000" dirty="0" err="1">
                <a:solidFill>
                  <a:schemeClr val="bg1"/>
                </a:solidFill>
              </a:rPr>
              <a:t>self.liste</a:t>
            </a:r>
            <a:r>
              <a:rPr lang="en-US" sz="1000" dirty="0">
                <a:solidFill>
                  <a:schemeClr val="bg1"/>
                </a:solidFill>
              </a:rPr>
              <a:t>)</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a:t>
            </a:r>
            <a:r>
              <a:rPr lang="en-US" sz="1000" dirty="0" err="1">
                <a:solidFill>
                  <a:schemeClr val="bg1"/>
                </a:solidFill>
              </a:rPr>
              <a:t>self.liste</a:t>
            </a:r>
            <a:r>
              <a:rPr lang="en-US" sz="1000" dirty="0">
                <a:solidFill>
                  <a:schemeClr val="bg1"/>
                </a:solidFill>
              </a:rPr>
              <a:t>,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634</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635</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636</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637</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638</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639</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("1")</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640</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a:t>
            </a:r>
            <a:r>
              <a:rPr lang="fr-FR" sz="1200" dirty="0" err="1">
                <a:solidFill>
                  <a:schemeClr val="bg1"/>
                </a:solidFill>
              </a:rPr>
              <a:t>sys.stdout.write</a:t>
            </a:r>
            <a:r>
              <a:rPr lang="fr-FR" sz="1200" dirty="0">
                <a:solidFill>
                  <a:schemeClr val="bg1"/>
                </a:solidFill>
              </a:rPr>
              <a:t>() pour afficher le chiffre sur la sortie standard (l'écran, par défaut) et </a:t>
            </a:r>
            <a:r>
              <a:rPr lang="fr-FR" sz="1200" dirty="0" err="1">
                <a:solidFill>
                  <a:schemeClr val="bg1"/>
                </a:solidFill>
              </a:rPr>
              <a:t>sys.stdout.flush</a:t>
            </a:r>
            <a:r>
              <a:rPr lang="fr-FR" sz="1200" dirty="0">
                <a:solidFill>
                  <a:schemeClr val="bg1"/>
                </a:solidFill>
              </a:rPr>
              <a:t>()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641</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a:t>
            </a:r>
            <a:r>
              <a:rPr lang="fr-FR" sz="1000" dirty="0" err="1">
                <a:solidFill>
                  <a:schemeClr val="bg1"/>
                </a:solidFill>
              </a:rPr>
              <a:t>sys.stdout.write</a:t>
            </a:r>
            <a:r>
              <a:rPr lang="fr-FR" sz="1000" dirty="0">
                <a:solidFill>
                  <a:schemeClr val="bg1"/>
                </a:solidFill>
              </a:rPr>
              <a:t>(self.lettre)</a:t>
            </a:r>
          </a:p>
          <a:p>
            <a:r>
              <a:rPr lang="fr-FR" sz="1000" dirty="0">
                <a:solidFill>
                  <a:schemeClr val="bg1"/>
                </a:solidFill>
              </a:rPr>
              <a:t>            </a:t>
            </a:r>
            <a:r>
              <a:rPr lang="fr-FR" sz="1000" dirty="0" err="1">
                <a:solidFill>
                  <a:schemeClr val="bg1"/>
                </a:solidFill>
              </a:rPr>
              <a:t>sys.stdout.flush</a:t>
            </a:r>
            <a:r>
              <a:rPr lang="fr-FR" sz="1000" dirty="0">
                <a:solidFill>
                  <a:schemeClr val="bg1"/>
                </a:solidFill>
              </a:rPr>
              <a:t>()</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642</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643</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644</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645</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646</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647</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648</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649</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650</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651</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652</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653</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654</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655</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656</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657</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658</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659</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a:t>
            </a:r>
            <a:r>
              <a:rPr lang="fr-FR" dirty="0" err="1"/>
              <a:t>c.execute</a:t>
            </a:r>
            <a:r>
              <a:rPr lang="fr-FR" dirty="0"/>
              <a:t>.</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660</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Database</a:t>
            </a:r>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661</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662</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663</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664</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665</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en-US" altLang="fr-FR" sz="9600" b="1" dirty="0">
                <a:solidFill>
                  <a:schemeClr val="accent5">
                    <a:lumMod val="75000"/>
                  </a:schemeClr>
                </a:solidFill>
              </a:rPr>
              <a:t>P</a:t>
            </a:r>
            <a:r>
              <a:rPr lang="fr-FR" altLang="fr-FR" sz="9600" b="1" dirty="0">
                <a:solidFill>
                  <a:schemeClr val="accent5">
                    <a:lumMod val="75000"/>
                  </a:schemeClr>
                </a:solidFill>
              </a:rPr>
              <a:t>rojet</a:t>
            </a:r>
            <a:br>
              <a:rPr lang="fr-FR" altLang="fr-FR" sz="9600" b="1" dirty="0">
                <a:solidFill>
                  <a:schemeClr val="accent5">
                    <a:lumMod val="75000"/>
                  </a:schemeClr>
                </a:solidFill>
              </a:rPr>
            </a:br>
            <a:r>
              <a:rPr lang="fr-FR" altLang="fr-FR" sz="1050" b="1" dirty="0">
                <a:solidFill>
                  <a:schemeClr val="accent5">
                    <a:lumMod val="75000"/>
                  </a:schemeClr>
                </a:solidFill>
                <a:hlinkClick r:id="rId2"/>
              </a:rPr>
              <a:t>https://www.udemy.com/course/the-complete-python-course/learn/lecture/9487198#overview</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666</a:t>
            </a:fld>
            <a:endParaRPr lang="fr-FR" dirty="0"/>
          </a:p>
        </p:txBody>
      </p:sp>
    </p:spTree>
    <p:extLst>
      <p:ext uri="{BB962C8B-B14F-4D97-AF65-F5344CB8AC3E}">
        <p14:creationId xmlns:p14="http://schemas.microsoft.com/office/powerpoint/2010/main" val="331723035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667</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189474"/>
            <a:ext cx="10515600" cy="1325563"/>
          </a:xfrm>
        </p:spPr>
        <p:txBody>
          <a:bodyPr/>
          <a:lstStyle/>
          <a:p>
            <a:pPr algn="ctr" fontAlgn="base">
              <a:spcAft>
                <a:spcPct val="0"/>
              </a:spcAft>
            </a:pPr>
            <a:r>
              <a:rPr lang="en-US" sz="6000" b="1" dirty="0" err="1">
                <a:solidFill>
                  <a:schemeClr val="accent5">
                    <a:lumMod val="75000"/>
                  </a:schemeClr>
                </a:solidFill>
              </a:rPr>
              <a:t>Projet</a:t>
            </a:r>
            <a:r>
              <a:rPr lang="en-US" sz="6000" b="1" dirty="0">
                <a:solidFill>
                  <a:schemeClr val="accent5">
                    <a:lumMod val="75000"/>
                  </a:schemeClr>
                </a:solidFill>
              </a:rPr>
              <a:t> ‘liste’</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9718" y="1390067"/>
            <a:ext cx="10533675" cy="5016758"/>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020735"/>
            <a:ext cx="2240692" cy="369332"/>
          </a:xfrm>
          <a:prstGeom prst="rect">
            <a:avLst/>
          </a:prstGeom>
          <a:noFill/>
        </p:spPr>
        <p:txBody>
          <a:bodyPr wrap="square" rtlCol="0">
            <a:spAutoFit/>
          </a:bodyPr>
          <a:lstStyle/>
          <a:p>
            <a:r>
              <a:rPr lang="en-US" dirty="0"/>
              <a:t>app.py</a:t>
            </a:r>
            <a:endParaRPr lang="fr-FR" dirty="0"/>
          </a:p>
        </p:txBody>
      </p:sp>
      <p:pic>
        <p:nvPicPr>
          <p:cNvPr id="15" name="Image 14">
            <a:extLst>
              <a:ext uri="{FF2B5EF4-FFF2-40B4-BE49-F238E27FC236}">
                <a16:creationId xmlns:a16="http://schemas.microsoft.com/office/drawing/2014/main" id="{B4F558A8-7541-4013-9D16-1E9218F4DA46}"/>
              </a:ext>
            </a:extLst>
          </p:cNvPr>
          <p:cNvPicPr>
            <a:picLocks noChangeAspect="1"/>
          </p:cNvPicPr>
          <p:nvPr/>
        </p:nvPicPr>
        <p:blipFill>
          <a:blip r:embed="rId2"/>
          <a:stretch>
            <a:fillRect/>
          </a:stretch>
        </p:blipFill>
        <p:spPr>
          <a:xfrm>
            <a:off x="28573" y="1390067"/>
            <a:ext cx="1524000" cy="1066800"/>
          </a:xfrm>
          <a:prstGeom prst="rect">
            <a:avLst/>
          </a:prstGeom>
        </p:spPr>
      </p:pic>
    </p:spTree>
    <p:extLst>
      <p:ext uri="{BB962C8B-B14F-4D97-AF65-F5344CB8AC3E}">
        <p14:creationId xmlns:p14="http://schemas.microsoft.com/office/powerpoint/2010/main" val="310360169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668</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974957"/>
            <a:ext cx="10533675" cy="3785652"/>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pass</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append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False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1" u="none" strike="noStrike" cap="none" normalizeH="0" baseline="0" dirty="0">
                <a:ln>
                  <a:noFill/>
                </a:ln>
                <a:solidFill>
                  <a:srgbClr val="C792EA"/>
                </a:solidFill>
                <a:effectLst/>
                <a:latin typeface="JetBrains Mono"/>
              </a:rPr>
              <a:t>True</a:t>
            </a: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global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une liste</a:t>
            </a:r>
            <a:endParaRPr lang="fr-FR" dirty="0"/>
          </a:p>
        </p:txBody>
      </p:sp>
      <p:pic>
        <p:nvPicPr>
          <p:cNvPr id="61" name="Image 60">
            <a:extLst>
              <a:ext uri="{FF2B5EF4-FFF2-40B4-BE49-F238E27FC236}">
                <a16:creationId xmlns:a16="http://schemas.microsoft.com/office/drawing/2014/main" id="{0EAA34C4-50C0-496F-BAAD-7DD110A1ABBE}"/>
              </a:ext>
            </a:extLst>
          </p:cNvPr>
          <p:cNvPicPr>
            <a:picLocks noChangeAspect="1"/>
          </p:cNvPicPr>
          <p:nvPr/>
        </p:nvPicPr>
        <p:blipFill>
          <a:blip r:embed="rId2"/>
          <a:stretch>
            <a:fillRect/>
          </a:stretch>
        </p:blipFill>
        <p:spPr>
          <a:xfrm>
            <a:off x="28573" y="1974957"/>
            <a:ext cx="1524000" cy="1066800"/>
          </a:xfrm>
          <a:prstGeom prst="rect">
            <a:avLst/>
          </a:prstGeom>
        </p:spPr>
      </p:pic>
    </p:spTree>
    <p:extLst>
      <p:ext uri="{BB962C8B-B14F-4D97-AF65-F5344CB8AC3E}">
        <p14:creationId xmlns:p14="http://schemas.microsoft.com/office/powerpoint/2010/main" val="196754925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669</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8833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077030"/>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1211067"/>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5848864" y="707698"/>
            <a:ext cx="2240692" cy="369332"/>
          </a:xfrm>
          <a:prstGeom prst="rect">
            <a:avLst/>
          </a:prstGeom>
          <a:noFill/>
        </p:spPr>
        <p:txBody>
          <a:bodyPr wrap="square" rtlCol="0">
            <a:spAutoFit/>
          </a:bodyPr>
          <a:lstStyle/>
          <a:p>
            <a:r>
              <a:rPr lang="en-US" dirty="0"/>
              <a:t>app.py</a:t>
            </a:r>
            <a:endParaRPr lang="fr-FR" dirty="0"/>
          </a:p>
        </p:txBody>
      </p:sp>
    </p:spTree>
    <p:extLst>
      <p:ext uri="{BB962C8B-B14F-4D97-AF65-F5344CB8AC3E}">
        <p14:creationId xmlns:p14="http://schemas.microsoft.com/office/powerpoint/2010/main" val="13015620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a:t>
            </a:r>
            <a:r>
              <a:rPr lang="fr-FR" altLang="fr-FR" sz="1400" dirty="0" err="1">
                <a:solidFill>
                  <a:srgbClr val="7030A0"/>
                </a:solidFill>
                <a:latin typeface="Arial" panose="020B0604020202020204" pitchFamily="34" charset="0"/>
              </a:rPr>
              <a:t>jour’’</a:t>
            </a:r>
            <a:r>
              <a:rPr lang="fr-FR" altLang="fr-FR" sz="1400" dirty="0" err="1">
                <a:solidFill>
                  <a:schemeClr val="accent6"/>
                </a:solidFill>
                <a:latin typeface="Arial" panose="020B0604020202020204" pitchFamily="34" charset="0"/>
              </a:rPr>
              <a:t>.</a:t>
            </a:r>
            <a:r>
              <a:rPr lang="fr-FR" altLang="fr-FR" sz="1400" dirty="0" err="1">
                <a:solidFill>
                  <a:schemeClr val="accent2"/>
                </a:solidFill>
                <a:latin typeface="Arial" panose="020B0604020202020204" pitchFamily="34" charset="0"/>
              </a:rPr>
              <a:t>find</a:t>
            </a:r>
            <a:r>
              <a:rPr lang="fr-FR" altLang="fr-FR" sz="1400" dirty="0">
                <a:solidFill>
                  <a:schemeClr val="accent2"/>
                </a:solidFill>
                <a:latin typeface="Arial" panose="020B0604020202020204" pitchFamily="34" charset="0"/>
              </a:rPr>
              <a:t>(</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670</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err="1">
                <a:solidFill>
                  <a:schemeClr val="accent5">
                    <a:lumMod val="75000"/>
                  </a:schemeClr>
                </a:solidFill>
              </a:rPr>
              <a:t>Projet</a:t>
            </a:r>
            <a:r>
              <a:rPr lang="en-US" sz="6000" b="1" dirty="0">
                <a:solidFill>
                  <a:schemeClr val="accent5">
                    <a:lumMod val="75000"/>
                  </a:schemeClr>
                </a:solidFill>
              </a:rPr>
              <a:t> ‘</a:t>
            </a:r>
            <a:r>
              <a:rPr lang="en-US" sz="6000" b="1" dirty="0" err="1">
                <a:solidFill>
                  <a:schemeClr val="accent5">
                    <a:lumMod val="75000"/>
                  </a:schemeClr>
                </a:solidFill>
              </a:rPr>
              <a:t>fichier</a:t>
            </a:r>
            <a:r>
              <a:rPr lang="en-US" sz="6000" b="1" dirty="0">
                <a:solidFill>
                  <a:schemeClr val="accent5">
                    <a:lumMod val="75000"/>
                  </a:schemeClr>
                </a:solidFill>
              </a:rPr>
              <a:t> txt’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491150" y="1974957"/>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Concerned with storing and retrieving books from a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C3CEE3"/>
                </a:solidFill>
                <a:effectLst/>
                <a:latin typeface="JetBrains Mono"/>
              </a:rPr>
              <a:t>books_file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'books.txt'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0</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strip</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split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readlines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line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line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lines</a:t>
            </a: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C3E88D"/>
                </a:solidFill>
                <a:effectLst/>
                <a:latin typeface="JetBrains Mono"/>
              </a:rPr>
              <a:t>'1'</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break</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livre ne fait pas partie de votre collection."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1" u="none" strike="noStrike" cap="none" normalizeH="0" baseline="0" dirty="0">
                <a:ln>
                  <a:noFill/>
                </a:ln>
                <a:solidFill>
                  <a:srgbClr val="82AAFF"/>
                </a:solidFill>
                <a:effectLst/>
                <a:latin typeface="JetBrains Mono"/>
              </a:rPr>
              <a:t>open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'books_file'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'w'</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F78C6C"/>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file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write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]}\n</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82AAFF"/>
                </a:solidFill>
                <a:effectLst/>
                <a:latin typeface="JetBrains Mono"/>
              </a:rPr>
              <a:t>_save_all_books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2B95246C-5555-48CD-9950-215551D1D929}"/>
              </a:ext>
            </a:extLst>
          </p:cNvPr>
          <p:cNvPicPr>
            <a:picLocks noChangeAspect="1"/>
          </p:cNvPicPr>
          <p:nvPr/>
        </p:nvPicPr>
        <p:blipFill>
          <a:blip r:embed="rId2"/>
          <a:stretch>
            <a:fillRect/>
          </a:stretch>
        </p:blipFill>
        <p:spPr>
          <a:xfrm>
            <a:off x="28573" y="2108994"/>
            <a:ext cx="1323975" cy="1276350"/>
          </a:xfrm>
          <a:prstGeom prst="rect">
            <a:avLst/>
          </a:prstGeom>
        </p:spPr>
      </p:pic>
      <p:sp>
        <p:nvSpPr>
          <p:cNvPr id="14" name="ZoneTexte 13">
            <a:extLst>
              <a:ext uri="{FF2B5EF4-FFF2-40B4-BE49-F238E27FC236}">
                <a16:creationId xmlns:a16="http://schemas.microsoft.com/office/drawing/2014/main" id="{851B28F8-74B8-40F2-B3D3-FB6E4360F8F5}"/>
              </a:ext>
            </a:extLst>
          </p:cNvPr>
          <p:cNvSpPr txBox="1"/>
          <p:nvPr/>
        </p:nvSpPr>
        <p:spPr>
          <a:xfrm>
            <a:off x="4341339" y="1585452"/>
            <a:ext cx="4415482" cy="369332"/>
          </a:xfrm>
          <a:prstGeom prst="rect">
            <a:avLst/>
          </a:prstGeom>
          <a:noFill/>
        </p:spPr>
        <p:txBody>
          <a:bodyPr wrap="square" rtlCol="0">
            <a:spAutoFit/>
          </a:bodyPr>
          <a:lstStyle/>
          <a:p>
            <a:r>
              <a:rPr lang="en-US" dirty="0"/>
              <a:t>database.py ecriture dans un fichier txt</a:t>
            </a:r>
            <a:endParaRPr lang="fr-FR" dirty="0"/>
          </a:p>
        </p:txBody>
      </p:sp>
    </p:spTree>
    <p:extLst>
      <p:ext uri="{BB962C8B-B14F-4D97-AF65-F5344CB8AC3E}">
        <p14:creationId xmlns:p14="http://schemas.microsoft.com/office/powerpoint/2010/main" val="56301023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0"/>
            <a:ext cx="10515600" cy="1325563"/>
          </a:xfrm>
        </p:spPr>
        <p:txBody>
          <a:bodyPr/>
          <a:lstStyle/>
          <a:p>
            <a:pPr algn="ctr" fontAlgn="base">
              <a:spcAft>
                <a:spcPct val="0"/>
              </a:spcAft>
            </a:pPr>
            <a:r>
              <a:rPr lang="en-US" sz="6000" b="1" dirty="0">
                <a:solidFill>
                  <a:schemeClr val="accent5">
                    <a:lumMod val="75000"/>
                  </a:schemeClr>
                </a:solidFill>
              </a:rPr>
              <a:t>Projet</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29752" y="1376511"/>
            <a:ext cx="10533675" cy="4862870"/>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5848864" y="1605625"/>
            <a:ext cx="2240692" cy="369332"/>
          </a:xfrm>
          <a:prstGeom prst="rect">
            <a:avLst/>
          </a:prstGeom>
          <a:noFill/>
        </p:spPr>
        <p:txBody>
          <a:bodyPr wrap="square" rtlCol="0">
            <a:spAutoFit/>
          </a:bodyPr>
          <a:lstStyle/>
          <a:p>
            <a:r>
              <a:rPr lang="en-US" dirty="0"/>
              <a:t>app.py</a:t>
            </a:r>
            <a:endParaRPr lang="fr-FR" dirty="0"/>
          </a:p>
        </p:txBody>
      </p:sp>
      <p:pic>
        <p:nvPicPr>
          <p:cNvPr id="11" name="Image 10">
            <a:extLst>
              <a:ext uri="{FF2B5EF4-FFF2-40B4-BE49-F238E27FC236}">
                <a16:creationId xmlns:a16="http://schemas.microsoft.com/office/drawing/2014/main" id="{33BC640E-25DB-4B42-8C5E-BDE14520A990}"/>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422579144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672</a:t>
            </a:fld>
            <a:endParaRPr lang="fr-FR" dirty="0"/>
          </a:p>
        </p:txBody>
      </p:sp>
      <p:sp>
        <p:nvSpPr>
          <p:cNvPr id="8" name="Titre 7">
            <a:extLst>
              <a:ext uri="{FF2B5EF4-FFF2-40B4-BE49-F238E27FC236}">
                <a16:creationId xmlns:a16="http://schemas.microsoft.com/office/drawing/2014/main" id="{0050BFF9-BA61-478B-ABBF-F9E9F1493D89}"/>
              </a:ext>
            </a:extLst>
          </p:cNvPr>
          <p:cNvSpPr>
            <a:spLocks noGrp="1"/>
          </p:cNvSpPr>
          <p:nvPr>
            <p:ph type="title"/>
          </p:nvPr>
        </p:nvSpPr>
        <p:spPr>
          <a:xfrm>
            <a:off x="838200" y="-247138"/>
            <a:ext cx="10515600" cy="1325563"/>
          </a:xfrm>
        </p:spPr>
        <p:txBody>
          <a:bodyPr/>
          <a:lstStyle/>
          <a:p>
            <a:pPr algn="ctr" fontAlgn="base">
              <a:spcAft>
                <a:spcPct val="0"/>
              </a:spcAft>
            </a:pPr>
            <a:r>
              <a:rPr lang="en-US" sz="6000" b="1" dirty="0" err="1">
                <a:solidFill>
                  <a:schemeClr val="accent5">
                    <a:lumMod val="75000"/>
                  </a:schemeClr>
                </a:solidFill>
              </a:rPr>
              <a:t>Projet</a:t>
            </a:r>
            <a:r>
              <a:rPr lang="en-US" sz="6000" b="1" dirty="0">
                <a:solidFill>
                  <a:schemeClr val="accent5">
                    <a:lumMod val="75000"/>
                  </a:schemeClr>
                </a:solidFill>
              </a:rPr>
              <a:t> ‘</a:t>
            </a:r>
            <a:r>
              <a:rPr lang="en-US" sz="6000" b="1" dirty="0" err="1">
                <a:solidFill>
                  <a:schemeClr val="accent5">
                    <a:lumMod val="75000"/>
                  </a:schemeClr>
                </a:solidFill>
              </a:rPr>
              <a:t>fichier</a:t>
            </a:r>
            <a:r>
              <a:rPr lang="en-US" sz="6000" b="1" dirty="0">
                <a:solidFill>
                  <a:schemeClr val="accent5">
                    <a:lumMod val="75000"/>
                  </a:schemeClr>
                </a:solidFill>
              </a:rPr>
              <a:t> JSON’</a:t>
            </a: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020B8285-E51A-4092-9782-8478FBE456FD}"/>
              </a:ext>
            </a:extLst>
          </p:cNvPr>
          <p:cNvSpPr txBox="1"/>
          <p:nvPr/>
        </p:nvSpPr>
        <p:spPr>
          <a:xfrm>
            <a:off x="1607589" y="1215582"/>
            <a:ext cx="10434152" cy="5101397"/>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50" b="0" i="1" u="none" strike="noStrike" cap="none" normalizeH="0" baseline="0" dirty="0">
                <a:ln>
                  <a:noFill/>
                </a:ln>
                <a:solidFill>
                  <a:srgbClr val="C792EA"/>
                </a:solidFill>
                <a:effectLst/>
                <a:latin typeface="JetBrains Mono"/>
              </a:rPr>
              <a:t>import </a:t>
            </a:r>
            <a:r>
              <a:rPr kumimoji="0" lang="fr-FR" altLang="fr-FR" sz="1050" b="0" i="0" u="none" strike="noStrike" cap="none" normalizeH="0" baseline="0" dirty="0">
                <a:ln>
                  <a:noFill/>
                </a:ln>
                <a:solidFill>
                  <a:srgbClr val="C3CEE3"/>
                </a:solidFill>
                <a:effectLst/>
                <a:latin typeface="JetBrains Mono"/>
              </a:rPr>
              <a:t>json</a:t>
            </a:r>
            <a:br>
              <a:rPr kumimoji="0" lang="fr-FR" altLang="fr-FR" sz="1050" b="0" i="0" u="none" strike="noStrike" cap="none" normalizeH="0" baseline="0" dirty="0">
                <a:ln>
                  <a:noFill/>
                </a:ln>
                <a:solidFill>
                  <a:srgbClr val="C3CEE3"/>
                </a:solidFill>
                <a:effectLst/>
                <a:latin typeface="JetBrains Mono"/>
              </a:rPr>
            </a:br>
            <a:br>
              <a:rPr kumimoji="0" lang="fr-FR" altLang="fr-FR" sz="1050" b="0" i="0" u="none" strike="noStrike" cap="none" normalizeH="0" baseline="0" dirty="0">
                <a:ln>
                  <a:noFill/>
                </a:ln>
                <a:solidFill>
                  <a:srgbClr val="C3CEE3"/>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Concerned with storing and retrieving books from a list.</a:t>
            </a: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E88D"/>
                </a:solidFill>
                <a:effectLst/>
                <a:latin typeface="JetBrains Mono"/>
              </a:rPr>
              <a:t>"""</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0" u="none" strike="noStrike" cap="none" normalizeH="0" baseline="0" dirty="0">
                <a:ln>
                  <a:noFill/>
                </a:ln>
                <a:solidFill>
                  <a:srgbClr val="C3CEE3"/>
                </a:solidFill>
                <a:effectLst/>
                <a:latin typeface="JetBrains Mono"/>
              </a:rPr>
              <a:t>books_file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'books.json'</a:t>
            </a: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br>
              <a:rPr kumimoji="0" lang="fr-FR" altLang="fr-FR" sz="1050" b="0" i="0" u="none" strike="noStrike" cap="none" normalizeH="0" baseline="0" dirty="0">
                <a:ln>
                  <a:noFill/>
                </a:ln>
                <a:solidFill>
                  <a:srgbClr val="C3E88D"/>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create_book_table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add_book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append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author</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False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'r'</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return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load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717CB4"/>
                </a:solidFill>
                <a:effectLst/>
                <a:latin typeface="JetBrains Mono"/>
              </a:rPr>
              <a:t># the function name start with _ as it is a private function, so this function should be call from this file only.</a:t>
            </a:r>
            <a:br>
              <a:rPr kumimoji="0" lang="fr-FR" altLang="fr-FR" sz="1050" b="0" i="1" u="none" strike="noStrike" cap="none" normalizeH="0" baseline="0" dirty="0">
                <a:ln>
                  <a:noFill/>
                </a:ln>
                <a:solidFill>
                  <a:srgbClr val="717CB4"/>
                </a:solidFill>
                <a:effectLst/>
                <a:latin typeface="JetBrains Mono"/>
              </a:rPr>
            </a:br>
            <a:r>
              <a:rPr kumimoji="0" lang="fr-FR" altLang="fr-FR" sz="1050" b="0" i="1" u="none" strike="noStrike" cap="none" normalizeH="0" baseline="0" dirty="0">
                <a:ln>
                  <a:noFill/>
                </a:ln>
                <a:solidFill>
                  <a:srgbClr val="717CB4"/>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with </a:t>
            </a:r>
            <a:r>
              <a:rPr kumimoji="0" lang="fr-FR" altLang="fr-FR" sz="1050" b="0" i="1" u="none" strike="noStrike" cap="none" normalizeH="0" baseline="0" dirty="0">
                <a:ln>
                  <a:noFill/>
                </a:ln>
                <a:solidFill>
                  <a:srgbClr val="82AAFF"/>
                </a:solidFill>
                <a:effectLst/>
                <a:latin typeface="JetBrains Mono"/>
              </a:rPr>
              <a:t>open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books_file</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E88D"/>
                </a:solidFill>
                <a:effectLst/>
                <a:latin typeface="JetBrains Mono"/>
              </a:rPr>
              <a:t>'w'</a:t>
            </a: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as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json</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82AAFF"/>
                </a:solidFill>
                <a:effectLst/>
                <a:latin typeface="JetBrains Mono"/>
              </a:rPr>
              <a:t>dump</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file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mark_book_as_read</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'read'</a:t>
            </a:r>
            <a:r>
              <a:rPr kumimoji="0" lang="fr-FR" altLang="fr-FR" sz="1050" b="0" i="0" u="none" strike="noStrike" cap="none" normalizeH="0" baseline="0" dirty="0">
                <a:ln>
                  <a:noFill/>
                </a:ln>
                <a:solidFill>
                  <a:srgbClr val="89DDFF"/>
                </a:solidFill>
                <a:effectLst/>
                <a:latin typeface="JetBrains Mono"/>
              </a:rPr>
              <a:t>] = </a:t>
            </a:r>
            <a:r>
              <a:rPr kumimoji="0" lang="fr-FR" altLang="fr-FR" sz="1050" b="0" i="1" u="none" strike="noStrike" cap="none" normalizeH="0" baseline="0" dirty="0">
                <a:ln>
                  <a:noFill/>
                </a:ln>
                <a:solidFill>
                  <a:srgbClr val="C792EA"/>
                </a:solidFill>
                <a:effectLst/>
                <a:latin typeface="JetBrains Mono"/>
              </a:rPr>
              <a:t>True</a:t>
            </a:r>
            <a:br>
              <a:rPr kumimoji="0" lang="fr-FR" altLang="fr-FR" sz="1050" b="0" i="1" u="none" strike="noStrike" cap="none" normalizeH="0" baseline="0" dirty="0">
                <a:ln>
                  <a:noFill/>
                </a:ln>
                <a:solidFill>
                  <a:srgbClr val="C792EA"/>
                </a:solidFill>
                <a:effectLst/>
                <a:latin typeface="JetBrains Mono"/>
              </a:rPr>
            </a:br>
            <a:r>
              <a:rPr kumimoji="0" lang="fr-FR" altLang="fr-FR" sz="1050" b="0" i="1" u="none" strike="noStrike" cap="none" normalizeH="0" baseline="0" dirty="0">
                <a:ln>
                  <a:noFill/>
                </a:ln>
                <a:solidFill>
                  <a:srgbClr val="C792EA"/>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br>
              <a:rPr kumimoji="0" lang="fr-FR" altLang="fr-FR" sz="1050" b="0" i="0" u="none" strike="noStrike" cap="none" normalizeH="0" baseline="0" dirty="0">
                <a:ln>
                  <a:noFill/>
                </a:ln>
                <a:solidFill>
                  <a:srgbClr val="89DDFF"/>
                </a:solidFill>
                <a:effectLst/>
                <a:latin typeface="JetBrains Mono"/>
              </a:rPr>
            </a:br>
            <a:r>
              <a:rPr kumimoji="0" lang="fr-FR" altLang="fr-FR" sz="1050" b="0" i="1" u="none" strike="noStrike" cap="none" normalizeH="0" baseline="0" dirty="0">
                <a:ln>
                  <a:noFill/>
                </a:ln>
                <a:solidFill>
                  <a:srgbClr val="C792EA"/>
                </a:solidFill>
                <a:effectLst/>
                <a:latin typeface="JetBrains Mono"/>
              </a:rPr>
              <a:t>def </a:t>
            </a:r>
            <a:r>
              <a:rPr kumimoji="0" lang="fr-FR" altLang="fr-FR" sz="1050" b="0" i="0" u="none" strike="noStrike" cap="none" normalizeH="0" baseline="0" dirty="0">
                <a:ln>
                  <a:noFill/>
                </a:ln>
                <a:solidFill>
                  <a:srgbClr val="82AAFF"/>
                </a:solidFill>
                <a:effectLst/>
                <a:latin typeface="JetBrains Mono"/>
              </a:rPr>
              <a:t>delete_book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get_all_books</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for </a:t>
            </a:r>
            <a:r>
              <a:rPr kumimoji="0" lang="fr-FR" altLang="fr-FR" sz="1050" b="0" i="0" u="none" strike="noStrike" cap="none" normalizeH="0" baseline="0" dirty="0">
                <a:ln>
                  <a:noFill/>
                </a:ln>
                <a:solidFill>
                  <a:srgbClr val="C3CEE3"/>
                </a:solidFill>
                <a:effectLst/>
                <a:latin typeface="JetBrains Mono"/>
              </a:rPr>
              <a:t>book </a:t>
            </a:r>
            <a:r>
              <a:rPr kumimoji="0" lang="fr-FR" altLang="fr-FR" sz="1050" b="0" i="1" u="none" strike="noStrike" cap="none" normalizeH="0" baseline="0" dirty="0">
                <a:ln>
                  <a:noFill/>
                </a:ln>
                <a:solidFill>
                  <a:srgbClr val="C792EA"/>
                </a:solidFill>
                <a:effectLst/>
                <a:latin typeface="JetBrains Mono"/>
              </a:rPr>
              <a:t>in </a:t>
            </a:r>
            <a:r>
              <a:rPr kumimoji="0" lang="fr-FR" altLang="fr-FR" sz="1050" b="0" i="0" u="none" strike="noStrike" cap="none" normalizeH="0" baseline="0" dirty="0">
                <a:ln>
                  <a:noFill/>
                </a:ln>
                <a:solidFill>
                  <a:srgbClr val="C3CEE3"/>
                </a:solidFill>
                <a:effectLst/>
                <a:latin typeface="JetBrains Mono"/>
              </a:rPr>
              <a:t>books </a:t>
            </a:r>
            <a:r>
              <a:rPr kumimoji="0" lang="fr-FR" altLang="fr-FR" sz="1050" b="0" i="1" u="none" strike="noStrike" cap="none" normalizeH="0" baseline="0" dirty="0">
                <a:ln>
                  <a:noFill/>
                </a:ln>
                <a:solidFill>
                  <a:srgbClr val="C792EA"/>
                </a:solidFill>
                <a:effectLst/>
                <a:latin typeface="JetBrains Mono"/>
              </a:rPr>
              <a:t>if </a:t>
            </a:r>
            <a:r>
              <a:rPr kumimoji="0" lang="fr-FR" altLang="fr-FR" sz="1050" b="0" i="0" u="none" strike="noStrike" cap="none" normalizeH="0" baseline="0" dirty="0">
                <a:ln>
                  <a:noFill/>
                </a:ln>
                <a:solidFill>
                  <a:srgbClr val="C3CEE3"/>
                </a:solidFill>
                <a:effectLst/>
                <a:latin typeface="JetBrains Mono"/>
              </a:rPr>
              <a:t>book</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E88D"/>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 != </a:t>
            </a:r>
            <a:r>
              <a:rPr kumimoji="0" lang="fr-FR" altLang="fr-FR" sz="1050" b="0" i="0" u="none" strike="noStrike" cap="none" normalizeH="0" baseline="0" dirty="0">
                <a:ln>
                  <a:noFill/>
                </a:ln>
                <a:solidFill>
                  <a:srgbClr val="F78C6C"/>
                </a:solidFill>
                <a:effectLst/>
                <a:latin typeface="JetBrains Mono"/>
              </a:rPr>
              <a:t>name</a:t>
            </a:r>
            <a:r>
              <a:rPr kumimoji="0" lang="fr-FR" altLang="fr-FR" sz="1050" b="0" i="0" u="none" strike="noStrike" cap="none" normalizeH="0" baseline="0" dirty="0">
                <a:ln>
                  <a:noFill/>
                </a:ln>
                <a:solidFill>
                  <a:srgbClr val="89DDFF"/>
                </a:solidFill>
                <a:effectLst/>
                <a:latin typeface="JetBrains Mono"/>
              </a:rPr>
              <a:t>]</a:t>
            </a:r>
            <a:br>
              <a:rPr kumimoji="0" lang="fr-FR" altLang="fr-FR" sz="1050" b="0" i="0" u="none" strike="noStrike" cap="none" normalizeH="0" baseline="0" dirty="0">
                <a:ln>
                  <a:noFill/>
                </a:ln>
                <a:solidFill>
                  <a:srgbClr val="89DDFF"/>
                </a:solidFill>
                <a:effectLst/>
                <a:latin typeface="JetBrains Mono"/>
              </a:rPr>
            </a:br>
            <a:r>
              <a:rPr kumimoji="0" lang="fr-FR" altLang="fr-FR" sz="1050" b="0" i="0" u="none" strike="noStrike" cap="none" normalizeH="0" baseline="0" dirty="0">
                <a:ln>
                  <a:noFill/>
                </a:ln>
                <a:solidFill>
                  <a:srgbClr val="89DDFF"/>
                </a:solidFill>
                <a:effectLst/>
                <a:latin typeface="JetBrains Mono"/>
              </a:rPr>
              <a:t>    </a:t>
            </a:r>
            <a:r>
              <a:rPr kumimoji="0" lang="fr-FR" altLang="fr-FR" sz="1050" b="0" i="0" u="none" strike="noStrike" cap="none" normalizeH="0" baseline="0" dirty="0">
                <a:ln>
                  <a:noFill/>
                </a:ln>
                <a:solidFill>
                  <a:srgbClr val="82AAFF"/>
                </a:solidFill>
                <a:effectLst/>
                <a:latin typeface="JetBrains Mono"/>
              </a:rPr>
              <a:t>_save_all_books</a:t>
            </a:r>
            <a:r>
              <a:rPr kumimoji="0" lang="fr-FR" altLang="fr-FR" sz="1050" b="0" i="0" u="none" strike="noStrike" cap="none" normalizeH="0" baseline="0" dirty="0">
                <a:ln>
                  <a:noFill/>
                </a:ln>
                <a:solidFill>
                  <a:srgbClr val="89DDFF"/>
                </a:solidFill>
                <a:effectLst/>
                <a:latin typeface="JetBrains Mono"/>
              </a:rPr>
              <a:t>(</a:t>
            </a:r>
            <a:r>
              <a:rPr kumimoji="0" lang="fr-FR" altLang="fr-FR" sz="1050" b="0" i="0" u="none" strike="noStrike" cap="none" normalizeH="0" baseline="0" dirty="0">
                <a:ln>
                  <a:noFill/>
                </a:ln>
                <a:solidFill>
                  <a:srgbClr val="C3CEE3"/>
                </a:solidFill>
                <a:effectLst/>
                <a:latin typeface="JetBrains Mono"/>
              </a:rPr>
              <a:t>books</a:t>
            </a:r>
            <a:r>
              <a:rPr kumimoji="0" lang="fr-FR" altLang="fr-FR" sz="1050" b="0" i="0" u="none" strike="noStrike" cap="none" normalizeH="0" baseline="0" dirty="0">
                <a:ln>
                  <a:noFill/>
                </a:ln>
                <a:solidFill>
                  <a:srgbClr val="89DDFF"/>
                </a:solidFill>
                <a:effectLst/>
                <a:latin typeface="JetBrains Mono"/>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51B28F8-74B8-40F2-B3D3-FB6E4360F8F5}"/>
              </a:ext>
            </a:extLst>
          </p:cNvPr>
          <p:cNvSpPr txBox="1"/>
          <p:nvPr/>
        </p:nvSpPr>
        <p:spPr>
          <a:xfrm>
            <a:off x="4341339" y="827569"/>
            <a:ext cx="4415482" cy="369332"/>
          </a:xfrm>
          <a:prstGeom prst="rect">
            <a:avLst/>
          </a:prstGeom>
          <a:noFill/>
        </p:spPr>
        <p:txBody>
          <a:bodyPr wrap="square" rtlCol="0">
            <a:spAutoFit/>
          </a:bodyPr>
          <a:lstStyle/>
          <a:p>
            <a:r>
              <a:rPr lang="en-US" dirty="0"/>
              <a:t>database.py ecriture dans un fichier json</a:t>
            </a:r>
            <a:endParaRPr lang="fr-FR" dirty="0"/>
          </a:p>
        </p:txBody>
      </p:sp>
      <p:pic>
        <p:nvPicPr>
          <p:cNvPr id="11" name="Image 10">
            <a:extLst>
              <a:ext uri="{FF2B5EF4-FFF2-40B4-BE49-F238E27FC236}">
                <a16:creationId xmlns:a16="http://schemas.microsoft.com/office/drawing/2014/main" id="{F9FEF9E0-8F17-4289-8B35-D411DC123C66}"/>
              </a:ext>
            </a:extLst>
          </p:cNvPr>
          <p:cNvPicPr>
            <a:picLocks noChangeAspect="1"/>
          </p:cNvPicPr>
          <p:nvPr/>
        </p:nvPicPr>
        <p:blipFill>
          <a:blip r:embed="rId2"/>
          <a:stretch>
            <a:fillRect/>
          </a:stretch>
        </p:blipFill>
        <p:spPr>
          <a:xfrm>
            <a:off x="28573" y="1376511"/>
            <a:ext cx="1514475" cy="1304925"/>
          </a:xfrm>
          <a:prstGeom prst="rect">
            <a:avLst/>
          </a:prstGeom>
        </p:spPr>
      </p:pic>
    </p:spTree>
    <p:extLst>
      <p:ext uri="{BB962C8B-B14F-4D97-AF65-F5344CB8AC3E}">
        <p14:creationId xmlns:p14="http://schemas.microsoft.com/office/powerpoint/2010/main" val="311057737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F254776E-BE88-4177-8AE5-CFF017758059}"/>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673</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63919" y="1357815"/>
            <a:ext cx="12035589" cy="5467933"/>
          </a:xfrm>
          <a:prstGeom prst="rect">
            <a:avLst/>
          </a:prstGeom>
          <a:solidFill>
            <a:schemeClr val="tx1"/>
          </a:solidFill>
        </p:spPr>
        <p:txBody>
          <a:bodyPr wrap="square" numCol="2"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"Autheur du livre :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book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read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'YES'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 </a:t>
            </a:r>
            <a:r>
              <a:rPr kumimoji="0" lang="fr-FR" altLang="fr-FR" sz="1000" b="0" i="0" u="none" strike="noStrike" cap="none" normalizeH="0" baseline="0" dirty="0">
                <a:ln>
                  <a:noFill/>
                </a:ln>
                <a:solidFill>
                  <a:srgbClr val="C3E88D"/>
                </a:solidFill>
                <a:effectLst/>
                <a:latin typeface="JetBrains Mono"/>
              </a:rPr>
              <a:t>'NO'</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by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 read: </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"What is the name of the book you read: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name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"Nom du livre a supprimer?"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database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USER_CHOICE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Enter:</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'a' to add a new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'l' to list all books</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'r' to mark a book as read</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'd' to delete a book</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 'q' to quit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 Your choice:"""</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CEE3"/>
                </a:solidFill>
                <a:effectLst/>
                <a:latin typeface="JetBrains Mono"/>
              </a:rPr>
              <a:t>user_options </a:t>
            </a: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prompt_add_book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list_books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prompt_read_book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prompt_delete_book</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database</a:t>
            </a:r>
            <a:r>
              <a:rPr kumimoji="0" lang="fr-FR" altLang="fr-FR" sz="1000" b="0" i="0" u="none" strike="noStrike" cap="none" normalizeH="0" baseline="0" dirty="0" err="1">
                <a:ln>
                  <a:noFill/>
                </a:ln>
                <a:solidFill>
                  <a:srgbClr val="89DDFF"/>
                </a:solidFill>
                <a:effectLst/>
                <a:latin typeface="JetBrains Mono"/>
              </a:rPr>
              <a:t>.</a:t>
            </a:r>
            <a:r>
              <a:rPr kumimoji="0" lang="fr-FR" altLang="fr-FR" sz="1000" b="0" i="0" u="none" strike="noStrike" cap="none" normalizeH="0" baseline="0" dirty="0" err="1">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while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'q'</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C3CEE3"/>
                </a:solidFill>
                <a:effectLst/>
                <a:latin typeface="JetBrains Mono"/>
              </a:rPr>
              <a:t>selected_function</a:t>
            </a:r>
            <a:r>
              <a:rPr kumimoji="0" lang="fr-FR" altLang="fr-FR" sz="1000" b="0" i="0" u="none" strike="noStrike" cap="none" normalizeH="0" baseline="0" dirty="0">
                <a:ln>
                  <a:noFill/>
                </a:ln>
                <a:solidFill>
                  <a:srgbClr val="C3CEE3"/>
                </a:solidFill>
                <a:effectLst/>
                <a:latin typeface="JetBrains Mono"/>
              </a:rPr>
              <a: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user_options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selection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err="1">
                <a:ln>
                  <a:noFill/>
                </a:ln>
                <a:solidFill>
                  <a:srgbClr val="82AAFF"/>
                </a:solidFill>
                <a:effectLst/>
                <a:latin typeface="JetBrains Mono"/>
              </a:rPr>
              <a:t>selected_function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a:t>
            </a:r>
            <a:r>
              <a:rPr kumimoji="0" lang="fr-FR" altLang="fr-FR" sz="1000" b="0" i="0" u="none" strike="noStrike" cap="none" normalizeH="0" baseline="0" dirty="0" err="1">
                <a:ln>
                  <a:noFill/>
                </a:ln>
                <a:solidFill>
                  <a:srgbClr val="C3E88D"/>
                </a:solidFill>
                <a:effectLst/>
                <a:latin typeface="JetBrains Mono"/>
              </a:rPr>
              <a:t>unknown</a:t>
            </a:r>
            <a:r>
              <a:rPr kumimoji="0" lang="fr-FR" altLang="fr-FR" sz="1000" b="0" i="0" u="none" strike="noStrike" cap="none" normalizeH="0" baseline="0" dirty="0">
                <a:ln>
                  <a:noFill/>
                </a:ln>
                <a:solidFill>
                  <a:srgbClr val="C3E88D"/>
                </a:solidFill>
                <a:effectLst/>
                <a:latin typeface="JetBrains Mono"/>
              </a:rPr>
              <a:t>, try again'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selection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input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USER_CHOICE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def prompt_add_book() ask for book name and author</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list_books() show all the books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 prompt_read_book() ask for book name and change it to "read" in our list</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 def_prompt_delete_book() ask for book name and remove book from list</a:t>
            </a: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br>
              <a:rPr kumimoji="0" lang="fr-FR" altLang="fr-FR" sz="1000" b="0" i="1" u="none" strike="noStrike" cap="none" normalizeH="0" baseline="0" dirty="0">
                <a:ln>
                  <a:noFill/>
                </a:ln>
                <a:solidFill>
                  <a:srgbClr val="717CB4"/>
                </a:solidFill>
                <a:effectLst/>
                <a:latin typeface="JetBrains Mono"/>
              </a:rPr>
            </a:br>
            <a:r>
              <a:rPr kumimoji="0" lang="fr-FR" altLang="fr-FR" sz="1000" b="0" i="0" u="none" strike="noStrike" cap="none" normalizeH="0" baseline="0" dirty="0">
                <a:ln>
                  <a:noFill/>
                </a:ln>
                <a:solidFill>
                  <a:srgbClr val="82AAFF"/>
                </a:solidFill>
                <a:effectLst/>
                <a:latin typeface="JetBrains Mono"/>
              </a:rPr>
              <a:t>menu</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Titre 5">
            <a:extLst>
              <a:ext uri="{FF2B5EF4-FFF2-40B4-BE49-F238E27FC236}">
                <a16:creationId xmlns:a16="http://schemas.microsoft.com/office/drawing/2014/main" id="{E78DAC22-FDA9-4FF9-AEF6-7AA7C683D68E}"/>
              </a:ext>
            </a:extLst>
          </p:cNvPr>
          <p:cNvSpPr>
            <a:spLocks noGrp="1"/>
          </p:cNvSpPr>
          <p:nvPr>
            <p:ph type="title"/>
          </p:nvPr>
        </p:nvSpPr>
        <p:spPr>
          <a:xfrm>
            <a:off x="838200" y="0"/>
            <a:ext cx="10515600" cy="1325563"/>
          </a:xfrm>
        </p:spPr>
        <p:txBody>
          <a:bodyPr>
            <a:normAutofit fontScale="90000"/>
          </a:bodyPr>
          <a:lstStyle/>
          <a:p>
            <a:pPr algn="ctr"/>
            <a:r>
              <a:rPr lang="fr-FR" sz="8900" b="1" dirty="0">
                <a:solidFill>
                  <a:schemeClr val="accent5">
                    <a:lumMod val="75000"/>
                  </a:schemeClr>
                </a:solidFill>
              </a:rPr>
              <a:t>Projet ‘Base de donnees’</a:t>
            </a:r>
            <a:br>
              <a:rPr lang="fr-FR" sz="8000" dirty="0">
                <a:latin typeface="+mn-lt"/>
                <a:ea typeface="+mn-ea"/>
                <a:cs typeface="+mn-cs"/>
              </a:rPr>
            </a:br>
            <a:r>
              <a:rPr lang="fr-FR" sz="1200" dirty="0">
                <a:latin typeface="+mn-lt"/>
                <a:ea typeface="+mn-ea"/>
                <a:cs typeface="+mn-cs"/>
                <a:hlinkClick r:id="rId3"/>
              </a:rPr>
              <a:t>https://www.udemy.com/course/the-complete-python-course/learn/lecture/9445314#overview</a:t>
            </a:r>
            <a:br>
              <a:rPr lang="fr-FR" sz="1200" dirty="0">
                <a:latin typeface="+mn-lt"/>
                <a:ea typeface="+mn-ea"/>
                <a:cs typeface="+mn-cs"/>
              </a:rPr>
            </a:br>
            <a:r>
              <a:rPr lang="fr-FR" sz="1200" dirty="0">
                <a:solidFill>
                  <a:schemeClr val="accent1"/>
                </a:solidFill>
                <a:latin typeface="+mn-lt"/>
                <a:ea typeface="+mn-ea"/>
                <a:cs typeface="+mn-cs"/>
              </a:rPr>
              <a:t>écriture dans une base de donnees	app.py</a:t>
            </a:r>
            <a:endParaRPr lang="fr-FR" sz="1200" dirty="0">
              <a:solidFill>
                <a:schemeClr val="accent1"/>
              </a:solidFill>
            </a:endParaRPr>
          </a:p>
        </p:txBody>
      </p:sp>
    </p:spTree>
    <p:extLst>
      <p:ext uri="{BB962C8B-B14F-4D97-AF65-F5344CB8AC3E}">
        <p14:creationId xmlns:p14="http://schemas.microsoft.com/office/powerpoint/2010/main" val="335295653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1D601646-04C4-43DD-A91B-19A6873214D5}"/>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131804"/>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endParaRPr lang="fr-FR" sz="1100" dirty="0">
              <a:solidFill>
                <a:schemeClr val="accent1"/>
              </a:solidFill>
            </a:endParaRP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674</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159419" y="1354524"/>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try</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except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82AAFF"/>
                </a:solidFill>
                <a:effectLst/>
                <a:latin typeface="JetBrains Mono"/>
              </a:rPr>
              <a:t>print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'Ce nom de livre est deja present dans la base de donnees !!!'</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1D77A89-AA5C-4D34-9D9A-4823685D8F9F}"/>
              </a:ext>
            </a:extLst>
          </p:cNvPr>
          <p:cNvSpPr txBox="1"/>
          <p:nvPr/>
        </p:nvSpPr>
        <p:spPr>
          <a:xfrm>
            <a:off x="4917988" y="1091041"/>
            <a:ext cx="914400" cy="253916"/>
          </a:xfrm>
          <a:prstGeom prst="rect">
            <a:avLst/>
          </a:prstGeom>
          <a:noFill/>
        </p:spPr>
        <p:txBody>
          <a:bodyPr wrap="square" rtlCol="0">
            <a:spAutoFit/>
          </a:bodyPr>
          <a:lstStyle/>
          <a:p>
            <a:r>
              <a:rPr lang="en-US" sz="1050" dirty="0">
                <a:solidFill>
                  <a:schemeClr val="accent5">
                    <a:lumMod val="75000"/>
                  </a:schemeClr>
                </a:solidFill>
              </a:rPr>
              <a:t>Database.py</a:t>
            </a:r>
            <a:endParaRPr lang="fr-FR" sz="1050" dirty="0">
              <a:solidFill>
                <a:schemeClr val="accent5">
                  <a:lumMod val="75000"/>
                </a:schemeClr>
              </a:solidFill>
            </a:endParaRPr>
          </a:p>
        </p:txBody>
      </p:sp>
    </p:spTree>
    <p:extLst>
      <p:ext uri="{BB962C8B-B14F-4D97-AF65-F5344CB8AC3E}">
        <p14:creationId xmlns:p14="http://schemas.microsoft.com/office/powerpoint/2010/main" val="423163627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EA5BBCCB-FD9A-40D8-932B-78E6C7746D6D}"/>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675</a:t>
            </a:fld>
            <a:endParaRPr lang="fr-FR" dirty="0"/>
          </a:p>
        </p:txBody>
      </p:sp>
      <p:sp>
        <p:nvSpPr>
          <p:cNvPr id="7" name="ZoneTexte 6">
            <a:extLst>
              <a:ext uri="{FF2B5EF4-FFF2-40B4-BE49-F238E27FC236}">
                <a16:creationId xmlns:a16="http://schemas.microsoft.com/office/drawing/2014/main" id="{53201010-25F9-485E-B51E-C0E6D664141E}"/>
              </a:ext>
            </a:extLst>
          </p:cNvPr>
          <p:cNvSpPr txBox="1"/>
          <p:nvPr/>
        </p:nvSpPr>
        <p:spPr>
          <a:xfrm>
            <a:off x="79710" y="3219546"/>
            <a:ext cx="10440010" cy="3170099"/>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sqlite3</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class </a:t>
            </a:r>
            <a:r>
              <a:rPr kumimoji="0" lang="fr-FR" altLang="fr-FR" sz="1000" b="0" i="0" u="none" strike="noStrike" cap="none" normalizeH="0" baseline="0" dirty="0">
                <a:ln>
                  <a:noFill/>
                </a:ln>
                <a:solidFill>
                  <a:srgbClr val="FFCB6B"/>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__init__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None</a:t>
            </a:r>
            <a:br>
              <a:rPr kumimoji="0" lang="fr-FR" altLang="fr-FR" sz="1000" b="0" i="1" u="none" strike="noStrike" cap="none" normalizeH="0" baseline="0" dirty="0">
                <a:ln>
                  <a:noFill/>
                </a:ln>
                <a:solidFill>
                  <a:srgbClr val="C792EA"/>
                </a:solidFill>
                <a:effectLst/>
                <a:latin typeface="JetBrains Mono"/>
              </a:rPr>
            </a:br>
            <a:r>
              <a:rPr kumimoji="0" lang="fr-FR" altLang="fr-FR" sz="1000" b="0" i="1" u="none" strike="noStrike" cap="none" normalizeH="0" baseline="0" dirty="0">
                <a:ln>
                  <a:noFill/>
                </a:ln>
                <a:solidFill>
                  <a:srgbClr val="C792EA"/>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host</a:t>
            </a:r>
            <a:br>
              <a:rPr kumimoji="0" lang="fr-FR" altLang="fr-FR" sz="1000" b="0" i="0" u="none" strike="noStrike" cap="none" normalizeH="0" baseline="0" dirty="0">
                <a:ln>
                  <a:noFill/>
                </a:ln>
                <a:solidFill>
                  <a:srgbClr val="F78C6C"/>
                </a:solidFill>
                <a:effectLst/>
                <a:latin typeface="JetBrains Mono"/>
              </a:rPr>
            </a:br>
            <a:br>
              <a:rPr kumimoji="0" lang="fr-FR" altLang="fr-FR" sz="1000" b="0" i="0" u="none" strike="noStrike" cap="none" normalizeH="0" baseline="0" dirty="0">
                <a:ln>
                  <a:noFill/>
                </a:ln>
                <a:solidFill>
                  <a:srgbClr val="F78C6C"/>
                </a:solidFill>
                <a:effectLst/>
                <a:latin typeface="JetBrains Mono"/>
              </a:rPr>
            </a:br>
            <a:r>
              <a:rPr kumimoji="0" lang="fr-FR" altLang="fr-FR" sz="1000" b="0" i="0" u="none" strike="noStrike" cap="none" normalizeH="0" baseline="0" dirty="0">
                <a:ln>
                  <a:noFill/>
                </a:ln>
                <a:solidFill>
                  <a:srgbClr val="F78C6C"/>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__enter__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sqlite3</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connect</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host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CEE3"/>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def </a:t>
            </a:r>
            <a:r>
              <a:rPr kumimoji="0" lang="fr-FR" altLang="fr-FR" sz="1000" b="0" i="1" u="none" strike="noStrike" cap="none" normalizeH="0" baseline="0" dirty="0">
                <a:ln>
                  <a:noFill/>
                </a:ln>
                <a:solidFill>
                  <a:srgbClr val="82AAFF"/>
                </a:solidFill>
                <a:effectLst/>
                <a:latin typeface="JetBrains Mono"/>
              </a:rPr>
              <a:t>__exit__</a:t>
            </a:r>
            <a:r>
              <a:rPr kumimoji="0" lang="fr-FR" altLang="fr-FR" sz="1000" b="0" i="0" u="none" strike="noStrike" cap="none" normalizeH="0" baseline="0" dirty="0">
                <a:ln>
                  <a:noFill/>
                </a:ln>
                <a:solidFill>
                  <a:srgbClr val="89DDFF"/>
                </a:solidFill>
                <a:effectLst/>
                <a:latin typeface="JetBrains Mono"/>
              </a:rPr>
              <a:t>(</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exc_type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exc_val</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if </a:t>
            </a:r>
            <a:r>
              <a:rPr kumimoji="0" lang="fr-FR" altLang="fr-FR" sz="1000" b="0" i="0" u="none" strike="noStrike" cap="none" normalizeH="0" baseline="0" dirty="0">
                <a:ln>
                  <a:noFill/>
                </a:ln>
                <a:solidFill>
                  <a:srgbClr val="F78C6C"/>
                </a:solidFill>
                <a:effectLst/>
                <a:latin typeface="JetBrains Mono"/>
              </a:rPr>
              <a:t>exc_type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exc_val </a:t>
            </a:r>
            <a:r>
              <a:rPr kumimoji="0" lang="fr-FR" altLang="fr-FR" sz="1000" b="0" i="1" u="none" strike="noStrike" cap="none" normalizeH="0" baseline="0" dirty="0">
                <a:ln>
                  <a:noFill/>
                </a:ln>
                <a:solidFill>
                  <a:srgbClr val="C792EA"/>
                </a:solidFill>
                <a:effectLst/>
                <a:latin typeface="JetBrains Mono"/>
              </a:rPr>
              <a:t>or </a:t>
            </a:r>
            <a:r>
              <a:rPr kumimoji="0" lang="fr-FR" altLang="fr-FR" sz="1000" b="0" i="0" u="none" strike="noStrike" cap="none" normalizeH="0" baseline="0" dirty="0">
                <a:ln>
                  <a:noFill/>
                </a:ln>
                <a:solidFill>
                  <a:srgbClr val="F78C6C"/>
                </a:solidFill>
                <a:effectLst/>
                <a:latin typeface="JetBrains Mono"/>
              </a:rPr>
              <a:t>exc_tb</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else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commit</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FF5370"/>
                </a:solidFill>
                <a:effectLst/>
                <a:latin typeface="JetBrains Mono"/>
              </a:rPr>
              <a:t>self</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close</a:t>
            </a:r>
            <a:r>
              <a:rPr kumimoji="0" lang="fr-FR" altLang="fr-FR" sz="1000" b="0" i="0" u="none" strike="noStrike" cap="none" normalizeH="0" baseline="0" dirty="0">
                <a:ln>
                  <a:noFill/>
                </a:ln>
                <a:solidFill>
                  <a:srgbClr val="89DDFF"/>
                </a:solidFill>
                <a:effectLst/>
                <a:latin typeface="JetBrains Mono"/>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50F2B586-F0FE-4B98-8269-EEDF9A88029D}"/>
              </a:ext>
            </a:extLst>
          </p:cNvPr>
          <p:cNvSpPr txBox="1"/>
          <p:nvPr/>
        </p:nvSpPr>
        <p:spPr>
          <a:xfrm>
            <a:off x="3188043" y="1927898"/>
            <a:ext cx="8432646" cy="415498"/>
          </a:xfrm>
          <a:prstGeom prst="rect">
            <a:avLst/>
          </a:prstGeom>
          <a:noFill/>
        </p:spPr>
        <p:txBody>
          <a:bodyPr wrap="square" rtlCol="0">
            <a:spAutoFit/>
          </a:bodyPr>
          <a:lstStyle/>
          <a:p>
            <a:r>
              <a:rPr lang="en-US" sz="1050" dirty="0"/>
              <a:t>Like for files where we use “while open (‘filename’, ‘mode’) as file:</a:t>
            </a:r>
          </a:p>
          <a:p>
            <a:r>
              <a:rPr lang="en-US" sz="1050" dirty="0"/>
              <a:t>We can create our own context manager for opening the database:</a:t>
            </a:r>
            <a:endParaRPr lang="fr-FR" sz="1050" dirty="0"/>
          </a:p>
        </p:txBody>
      </p:sp>
      <p:pic>
        <p:nvPicPr>
          <p:cNvPr id="10" name="Image 9">
            <a:extLst>
              <a:ext uri="{FF2B5EF4-FFF2-40B4-BE49-F238E27FC236}">
                <a16:creationId xmlns:a16="http://schemas.microsoft.com/office/drawing/2014/main" id="{BCBC321E-2E64-46FB-9245-84A94C9BA6CA}"/>
              </a:ext>
            </a:extLst>
          </p:cNvPr>
          <p:cNvPicPr>
            <a:picLocks noChangeAspect="1"/>
          </p:cNvPicPr>
          <p:nvPr/>
        </p:nvPicPr>
        <p:blipFill>
          <a:blip r:embed="rId3"/>
          <a:stretch>
            <a:fillRect/>
          </a:stretch>
        </p:blipFill>
        <p:spPr>
          <a:xfrm>
            <a:off x="925538" y="966118"/>
            <a:ext cx="2162175" cy="1809750"/>
          </a:xfrm>
          <a:prstGeom prst="rect">
            <a:avLst/>
          </a:prstGeom>
        </p:spPr>
      </p:pic>
      <p:sp>
        <p:nvSpPr>
          <p:cNvPr id="11" name="ZoneTexte 10">
            <a:extLst>
              <a:ext uri="{FF2B5EF4-FFF2-40B4-BE49-F238E27FC236}">
                <a16:creationId xmlns:a16="http://schemas.microsoft.com/office/drawing/2014/main" id="{02257ED9-7DBC-4A8A-AF2B-904C05F78F5A}"/>
              </a:ext>
            </a:extLst>
          </p:cNvPr>
          <p:cNvSpPr txBox="1"/>
          <p:nvPr/>
        </p:nvSpPr>
        <p:spPr>
          <a:xfrm>
            <a:off x="79709" y="2965631"/>
            <a:ext cx="7316544" cy="253916"/>
          </a:xfrm>
          <a:prstGeom prst="rect">
            <a:avLst/>
          </a:prstGeom>
          <a:noFill/>
        </p:spPr>
        <p:txBody>
          <a:bodyPr wrap="square" rtlCol="0">
            <a:spAutoFit/>
          </a:bodyPr>
          <a:lstStyle/>
          <a:p>
            <a:r>
              <a:rPr lang="en-US" sz="1050" dirty="0"/>
              <a:t>Database_connection.py</a:t>
            </a:r>
            <a:endParaRPr lang="fr-FR" sz="1050" dirty="0"/>
          </a:p>
        </p:txBody>
      </p:sp>
    </p:spTree>
    <p:extLst>
      <p:ext uri="{BB962C8B-B14F-4D97-AF65-F5344CB8AC3E}">
        <p14:creationId xmlns:p14="http://schemas.microsoft.com/office/powerpoint/2010/main" val="137610614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676</a:t>
            </a:fld>
            <a:endParaRPr lang="fr-FR" dirty="0"/>
          </a:p>
        </p:txBody>
      </p:sp>
      <p:sp>
        <p:nvSpPr>
          <p:cNvPr id="9" name="ZoneTexte 8">
            <a:extLst>
              <a:ext uri="{FF2B5EF4-FFF2-40B4-BE49-F238E27FC236}">
                <a16:creationId xmlns:a16="http://schemas.microsoft.com/office/drawing/2014/main" id="{A3A53BD1-244F-4101-A3B7-1E4F728A2E8A}"/>
              </a:ext>
            </a:extLst>
          </p:cNvPr>
          <p:cNvSpPr txBox="1"/>
          <p:nvPr/>
        </p:nvSpPr>
        <p:spPr>
          <a:xfrm>
            <a:off x="159419" y="1486330"/>
            <a:ext cx="12032581" cy="5366951"/>
          </a:xfrm>
          <a:prstGeom prst="rect">
            <a:avLst/>
          </a:prstGeom>
          <a:solidFill>
            <a:schemeClr val="tx1"/>
          </a:solidFill>
        </p:spPr>
        <p:txBody>
          <a:bodyPr wrap="square" numCol="3"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DCCD1FEB-C91B-4174-98C0-EC38A6C1D992}"/>
              </a:ext>
            </a:extLst>
          </p:cNvPr>
          <p:cNvSpPr txBox="1"/>
          <p:nvPr/>
        </p:nvSpPr>
        <p:spPr>
          <a:xfrm>
            <a:off x="2214502" y="1226609"/>
            <a:ext cx="2644346" cy="253916"/>
          </a:xfrm>
          <a:prstGeom prst="rect">
            <a:avLst/>
          </a:prstGeom>
          <a:noFill/>
        </p:spPr>
        <p:txBody>
          <a:bodyPr wrap="square" rtlCol="0">
            <a:spAutoFit/>
          </a:bodyPr>
          <a:lstStyle/>
          <a:p>
            <a:r>
              <a:rPr lang="en-US" sz="1050" dirty="0"/>
              <a:t>database.py</a:t>
            </a:r>
            <a:endParaRPr lang="fr-FR" sz="1050" dirty="0"/>
          </a:p>
        </p:txBody>
      </p:sp>
      <p:pic>
        <p:nvPicPr>
          <p:cNvPr id="12" name="Image 11">
            <a:extLst>
              <a:ext uri="{FF2B5EF4-FFF2-40B4-BE49-F238E27FC236}">
                <a16:creationId xmlns:a16="http://schemas.microsoft.com/office/drawing/2014/main" id="{6C3F7816-9517-49FB-8D98-3418739DE1C3}"/>
              </a:ext>
            </a:extLst>
          </p:cNvPr>
          <p:cNvPicPr>
            <a:picLocks noChangeAspect="1"/>
          </p:cNvPicPr>
          <p:nvPr/>
        </p:nvPicPr>
        <p:blipFill>
          <a:blip r:embed="rId3"/>
          <a:stretch>
            <a:fillRect/>
          </a:stretch>
        </p:blipFill>
        <p:spPr>
          <a:xfrm>
            <a:off x="159419" y="-4032"/>
            <a:ext cx="1727045" cy="1445544"/>
          </a:xfrm>
          <a:prstGeom prst="rect">
            <a:avLst/>
          </a:prstGeom>
        </p:spPr>
      </p:pic>
    </p:spTree>
    <p:extLst>
      <p:ext uri="{BB962C8B-B14F-4D97-AF65-F5344CB8AC3E}">
        <p14:creationId xmlns:p14="http://schemas.microsoft.com/office/powerpoint/2010/main" val="238983300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9374253B-9AB1-4CAB-BD91-3640BD710F16}"/>
              </a:ext>
            </a:extLst>
          </p:cNvPr>
          <p:cNvSpPr>
            <a:spLocks noGrp="1"/>
          </p:cNvSpPr>
          <p:nvPr>
            <p:ph idx="1"/>
          </p:nvPr>
        </p:nvSpPr>
        <p:spPr>
          <a:xfrm>
            <a:off x="-28572" y="1"/>
            <a:ext cx="12220572" cy="6857999"/>
          </a:xfrm>
          <a:gradFill flip="none" rotWithShape="1">
            <a:gsLst>
              <a:gs pos="0">
                <a:schemeClr val="accent4">
                  <a:lumMod val="20000"/>
                  <a:lumOff val="80000"/>
                </a:schemeClr>
              </a:gs>
              <a:gs pos="100000">
                <a:schemeClr val="accent6">
                  <a:lumMod val="75000"/>
                </a:schemeClr>
              </a:gs>
            </a:gsLst>
            <a:lin ang="5400000" scaled="1"/>
            <a:tileRect/>
          </a:gradFill>
        </p:spPr>
        <p:txBody>
          <a:bodyPr/>
          <a:lstStyle/>
          <a:p>
            <a:pPr marL="0" indent="0">
              <a:buNone/>
            </a:pPr>
            <a:r>
              <a:rPr lang="fr-FR" dirty="0"/>
              <a:t>	</a:t>
            </a:r>
          </a:p>
          <a:p>
            <a:pPr marL="0" indent="0">
              <a:buNone/>
            </a:pPr>
            <a:endParaRPr lang="fr-FR" sz="6000" b="1" dirty="0">
              <a:solidFill>
                <a:schemeClr val="accent5">
                  <a:lumMod val="75000"/>
                </a:schemeClr>
              </a:solidFill>
              <a:latin typeface="+mj-lt"/>
              <a:ea typeface="+mj-ea"/>
              <a:cs typeface="+mj-cs"/>
            </a:endParaRPr>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159419" y="-4032"/>
            <a:ext cx="11873162" cy="1013254"/>
          </a:xfrm>
        </p:spPr>
        <p:txBody>
          <a:bodyPr>
            <a:normAutofit fontScale="90000"/>
          </a:bodyPr>
          <a:lstStyle/>
          <a:p>
            <a:pPr algn="ctr"/>
            <a:r>
              <a:rPr lang="fr-FR" sz="6000" dirty="0">
                <a:solidFill>
                  <a:schemeClr val="accent1"/>
                </a:solidFill>
              </a:rPr>
              <a:t>Projet		</a:t>
            </a:r>
            <a:br>
              <a:rPr lang="fr-FR" sz="6000" dirty="0">
                <a:solidFill>
                  <a:schemeClr val="accent1"/>
                </a:solidFill>
              </a:rPr>
            </a:br>
            <a:r>
              <a:rPr lang="fr-FR" sz="2000" dirty="0">
                <a:solidFill>
                  <a:schemeClr val="accent1"/>
                </a:solidFill>
              </a:rPr>
              <a:t>developping our own context manager</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6" name="ZoneTexte 5">
            <a:extLst>
              <a:ext uri="{FF2B5EF4-FFF2-40B4-BE49-F238E27FC236}">
                <a16:creationId xmlns:a16="http://schemas.microsoft.com/office/drawing/2014/main" id="{DCCD1FEB-C91B-4174-98C0-EC38A6C1D992}"/>
              </a:ext>
            </a:extLst>
          </p:cNvPr>
          <p:cNvSpPr txBox="1"/>
          <p:nvPr/>
        </p:nvSpPr>
        <p:spPr>
          <a:xfrm>
            <a:off x="484555" y="1559257"/>
            <a:ext cx="8008655" cy="2516073"/>
          </a:xfrm>
          <a:prstGeom prst="rect">
            <a:avLst/>
          </a:prstGeom>
          <a:noFill/>
        </p:spPr>
        <p:txBody>
          <a:bodyPr wrap="square" rtlCol="0">
            <a:spAutoFit/>
          </a:bodyPr>
          <a:lstStyle/>
          <a:p>
            <a:r>
              <a:rPr lang="en-US" sz="1400" dirty="0"/>
              <a:t>Further reading:</a:t>
            </a:r>
          </a:p>
          <a:p>
            <a:endParaRPr lang="en-US" sz="1400" dirty="0"/>
          </a:p>
          <a:p>
            <a:pPr>
              <a:buFont typeface="Arial" panose="020B0604020202020204" pitchFamily="34" charset="0"/>
              <a:buChar char="•"/>
            </a:pPr>
            <a:r>
              <a:rPr lang="en-US" sz="1400" dirty="0">
                <a:hlinkClick r:id="rId3"/>
              </a:rPr>
              <a:t>The Curious Case of Python's Context Manager</a:t>
            </a:r>
            <a:r>
              <a:rPr lang="en-US" sz="1400" dirty="0"/>
              <a:t>, a great overview of context managers and how to define your own.</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4"/>
              </a:rPr>
              <a:t>Introduction to Context Managers in Python</a:t>
            </a:r>
            <a:r>
              <a:rPr lang="en-US" sz="1400" dirty="0"/>
              <a:t>, a nice read to review context managers.</a:t>
            </a:r>
          </a:p>
          <a:p>
            <a:pPr>
              <a:buFont typeface="Arial" panose="020B0604020202020204" pitchFamily="34" charset="0"/>
              <a:buChar char="•"/>
            </a:pPr>
            <a:endParaRPr lang="en-US" sz="1400" dirty="0"/>
          </a:p>
          <a:p>
            <a:pPr>
              <a:buFont typeface="Arial" panose="020B0604020202020204" pitchFamily="34" charset="0"/>
              <a:buChar char="•"/>
            </a:pPr>
            <a:r>
              <a:rPr lang="en-US" sz="1400" dirty="0">
                <a:hlinkClick r:id="rId5"/>
              </a:rPr>
              <a:t>SQLite AUTOINCREMENT : Why You Should Avoid Using It</a:t>
            </a:r>
            <a:r>
              <a:rPr lang="en-US" sz="1400" dirty="0"/>
              <a:t>, Here's why AUTOINCREMENT can be a bad choice in SQLite.</a:t>
            </a:r>
          </a:p>
          <a:p>
            <a:endParaRPr lang="en-US" sz="1050" dirty="0"/>
          </a:p>
          <a:p>
            <a:endParaRPr lang="en-US" sz="1050" dirty="0"/>
          </a:p>
          <a:p>
            <a:endParaRPr lang="fr-FR" sz="1050" dirty="0"/>
          </a:p>
        </p:txBody>
      </p:sp>
    </p:spTree>
    <p:extLst>
      <p:ext uri="{BB962C8B-B14F-4D97-AF65-F5344CB8AC3E}">
        <p14:creationId xmlns:p14="http://schemas.microsoft.com/office/powerpoint/2010/main" val="327827669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2178996"/>
            <a:ext cx="12134854" cy="971550"/>
          </a:xfrm>
        </p:spPr>
        <p:txBody>
          <a:bodyPr>
            <a:noAutofit/>
          </a:bodyPr>
          <a:lstStyle/>
          <a:p>
            <a:pPr lvl="0" algn="ctr" fontAlgn="base">
              <a:spcAft>
                <a:spcPct val="0"/>
              </a:spcAft>
            </a:pPr>
            <a:r>
              <a:rPr lang="fr-FR" altLang="fr-FR" sz="9600" b="1" dirty="0">
                <a:solidFill>
                  <a:schemeClr val="accent5">
                    <a:lumMod val="75000"/>
                  </a:schemeClr>
                </a:solidFill>
              </a:rPr>
              <a:t>Typing in Python</a:t>
            </a:r>
            <a:br>
              <a:rPr lang="fr-FR" altLang="fr-FR" sz="9600" b="1" dirty="0">
                <a:solidFill>
                  <a:schemeClr val="accent5">
                    <a:lumMod val="75000"/>
                  </a:schemeClr>
                </a:solidFill>
              </a:rPr>
            </a:br>
            <a:r>
              <a:rPr lang="fr-FR" altLang="fr-FR" sz="1050" b="1" dirty="0">
                <a:solidFill>
                  <a:schemeClr val="accent5">
                    <a:lumMod val="75000"/>
                  </a:schemeClr>
                </a:solidFill>
                <a:hlinkClick r:id="rId2"/>
              </a:rPr>
              <a:t>https://www.teclado.com/30-days-of-python/python-30-day-28-type-hinting</a:t>
            </a:r>
            <a:endParaRPr lang="fr-FR" altLang="fr-FR" sz="105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678</a:t>
            </a:fld>
            <a:endParaRPr lang="fr-FR" dirty="0"/>
          </a:p>
        </p:txBody>
      </p:sp>
    </p:spTree>
    <p:extLst>
      <p:ext uri="{BB962C8B-B14F-4D97-AF65-F5344CB8AC3E}">
        <p14:creationId xmlns:p14="http://schemas.microsoft.com/office/powerpoint/2010/main" val="129899189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217251" y="1428452"/>
            <a:ext cx="11974749" cy="470898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The benefits of type hinting</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Type hinting can be very helpful for a number of reasons.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fr-FR" altLang="fr-FR" sz="1400" dirty="0"/>
              <a:t>It makes it easier to understand our code, because our helpful variable names are now accompanied by a description of the sort of data we expect to be assigned to them.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fr-FR" altLang="fr-FR" sz="1400" dirty="0"/>
              <a:t>Most modern editors are able to make good use of our type annotations to provide more meaningful hints when we do things like calling functions.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fr-FR" altLang="fr-FR" sz="1400" dirty="0"/>
              <a:t>We can use tools like mypy to check that our type annotations are being honoured, helping us catch bugs caused by passing around incorrect types.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One thing type annotations cannot do is actually prevent us from breaking the rules we outlined in our annotations. They're a development tool only, and don't have any effect on our code when we run the application.</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Now that we have an idea about what type annotations can do for us, let's learn how to actually use them.</a:t>
            </a:r>
          </a:p>
          <a:p>
            <a:endParaRPr lang="en-US" dirty="0"/>
          </a:p>
          <a:p>
            <a:r>
              <a:rPr lang="en-US" dirty="0"/>
              <a:t>Let’s look at the return values:</a:t>
            </a:r>
          </a:p>
          <a:p>
            <a:r>
              <a:rPr lang="en-US" sz="1400" dirty="0"/>
              <a:t>def delet_book(name) -&gt; None:</a:t>
            </a:r>
          </a:p>
          <a:p>
            <a:r>
              <a:rPr lang="fr-FR" altLang="fr-FR" sz="1400" dirty="0"/>
              <a:t>def get_all_books() -&gt; List[Dict[str, Union[str, int]]]: (here you need to do an import: from typing import List, Dict, Union)</a:t>
            </a:r>
          </a:p>
          <a:p>
            <a:endParaRPr lang="fr-FR" altLang="fr-FR" sz="1400" dirty="0"/>
          </a:p>
          <a:p>
            <a:r>
              <a:rPr lang="fr-FR" altLang="fr-FR" sz="1400" dirty="0"/>
              <a:t>We can create our own type:</a:t>
            </a:r>
          </a:p>
          <a:p>
            <a:r>
              <a:rPr lang="fr-FR" altLang="fr-FR" sz="1400" dirty="0"/>
              <a:t>Book = Dict[str, Union[str, int]]</a:t>
            </a:r>
            <a:br>
              <a:rPr lang="fr-FR" altLang="fr-FR" sz="1400" dirty="0"/>
            </a:br>
            <a:endParaRPr lang="en-US" sz="1400" dirty="0"/>
          </a:p>
          <a:p>
            <a:r>
              <a:rPr lang="en-US" dirty="0"/>
              <a:t>Now let’s look at the parameters:</a:t>
            </a:r>
          </a:p>
          <a:p>
            <a:r>
              <a:rPr lang="en-US" sz="1400" dirty="0"/>
              <a:t>def add_book(name: str, author: str) -&gt; None:</a:t>
            </a:r>
          </a:p>
          <a:p>
            <a:endParaRPr lang="fr-FR" dirty="0"/>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40349067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680</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5B445E5C-8382-4CDB-B3E7-B018CC73A760}"/>
              </a:ext>
            </a:extLst>
          </p:cNvPr>
          <p:cNvSpPr txBox="1"/>
          <p:nvPr/>
        </p:nvSpPr>
        <p:spPr>
          <a:xfrm>
            <a:off x="159419" y="1486330"/>
            <a:ext cx="12032581" cy="5366951"/>
          </a:xfrm>
          <a:prstGeom prst="rect">
            <a:avLst/>
          </a:prstGeom>
          <a:solidFill>
            <a:schemeClr val="tx1"/>
          </a:solidFill>
        </p:spPr>
        <p:txBody>
          <a:bodyPr wrap="square" numCol="3" rtlCol="0">
            <a:spAutoFit/>
          </a:bodyPr>
          <a:lstStyle/>
          <a:p>
            <a:pPr eaLnBrk="0" fontAlgn="base" hangingPunct="0">
              <a:spcBef>
                <a:spcPct val="0"/>
              </a:spcBef>
              <a:spcAft>
                <a:spcPct val="0"/>
              </a:spcAf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typing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List</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Dict, Union</a:t>
            </a:r>
            <a:endParaRPr kumimoji="0" lang="fr-FR" altLang="fr-FR" sz="10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dirty="0">
                <a:ln>
                  <a:noFill/>
                </a:ln>
                <a:solidFill>
                  <a:srgbClr val="C792EA"/>
                </a:solidFill>
                <a:effectLst/>
                <a:latin typeface="JetBrains Mono"/>
              </a:rPr>
              <a:t>from </a:t>
            </a:r>
            <a:r>
              <a:rPr kumimoji="0" lang="fr-FR" altLang="fr-FR" sz="1000" b="0" i="0" u="none" strike="noStrike" cap="none" normalizeH="0" baseline="0" dirty="0">
                <a:ln>
                  <a:noFill/>
                </a:ln>
                <a:solidFill>
                  <a:srgbClr val="C3CEE3"/>
                </a:solidFill>
                <a:effectLst/>
                <a:latin typeface="JetBrains Mono"/>
              </a:rPr>
              <a:t>MilestoneProject2</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DB</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Utils</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CEE3"/>
                </a:solidFill>
                <a:effectLst/>
                <a:latin typeface="JetBrains Mono"/>
              </a:rPr>
              <a:t>database_connection </a:t>
            </a:r>
            <a:r>
              <a:rPr kumimoji="0" lang="fr-FR" altLang="fr-FR" sz="1000" b="0" i="1" u="none" strike="noStrike" cap="none" normalizeH="0" baseline="0" dirty="0">
                <a:ln>
                  <a:noFill/>
                </a:ln>
                <a:solidFill>
                  <a:srgbClr val="C792EA"/>
                </a:solidFill>
                <a:effectLst/>
                <a:latin typeface="JetBrains Mono"/>
              </a:rPr>
              <a:t>import </a:t>
            </a:r>
            <a:r>
              <a:rPr kumimoji="0" lang="fr-FR" altLang="fr-FR" sz="1000" b="0" i="0" u="none" strike="noStrike" cap="none" normalizeH="0" baseline="0" dirty="0">
                <a:ln>
                  <a:noFill/>
                </a:ln>
                <a:solidFill>
                  <a:srgbClr val="C3CEE3"/>
                </a:solidFill>
                <a:effectLst/>
                <a:latin typeface="JetBrains Mono"/>
              </a:rPr>
              <a:t>DatabaseConnection</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Concerned with storing and retrieving books from a list.</a:t>
            </a:r>
            <a:br>
              <a:rPr kumimoji="0" lang="fr-FR" altLang="fr-FR" sz="1000" b="0" i="0" u="none" strike="noStrike" cap="none" normalizeH="0" baseline="0" dirty="0">
                <a:ln>
                  <a:noFill/>
                </a:ln>
                <a:solidFill>
                  <a:srgbClr val="C3E88D"/>
                </a:solidFill>
                <a:effectLst/>
                <a:latin typeface="JetBrains Mono"/>
              </a:rPr>
            </a:br>
            <a:r>
              <a:rPr kumimoji="0" lang="fr-FR" altLang="fr-FR" sz="1000" b="0" i="0" u="none" strike="noStrike" cap="none" normalizeH="0" baseline="0" dirty="0">
                <a:ln>
                  <a:noFill/>
                </a:ln>
                <a:solidFill>
                  <a:srgbClr val="C3E88D"/>
                </a:solidFill>
                <a:effectLst/>
                <a:latin typeface="JetBrains Mono"/>
              </a:rPr>
              <a:t>"""</a:t>
            </a: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br>
              <a:rPr kumimoji="0" lang="fr-FR" altLang="fr-FR" sz="1000" b="0" i="0" u="none" strike="noStrike" cap="none" normalizeH="0" baseline="0" dirty="0">
                <a:ln>
                  <a:noFill/>
                </a:ln>
                <a:solidFill>
                  <a:srgbClr val="C3E88D"/>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create_book_table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'CREATE TABLE IF NOT EXISTS books(name text primary key, author text, read integer)'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add_book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 str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 str</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'INSERT INTO books VALUES(?, ?, 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get_all_books</a:t>
            </a:r>
            <a:r>
              <a:rPr kumimoji="0" lang="fr-FR" altLang="fr-FR" sz="1000" b="0" i="0" u="none" strike="noStrike" cap="none" normalizeH="0" baseline="0" dirty="0">
                <a:ln>
                  <a:noFill/>
                </a:ln>
                <a:solidFill>
                  <a:srgbClr val="89DDFF"/>
                </a:solidFill>
                <a:effectLst/>
                <a:latin typeface="JetBrains Mono"/>
              </a:rPr>
              <a:t>() -&gt; List[Dict(str, Union[str, int])]: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'SELECT * FROM books'</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books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0</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'author'</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1</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E88D"/>
                </a:solidFill>
                <a:effectLst/>
                <a:latin typeface="JetBrains Mono"/>
              </a:rPr>
              <a:t>'read'</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row</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2</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for </a:t>
            </a:r>
            <a:r>
              <a:rPr kumimoji="0" lang="fr-FR" altLang="fr-FR" sz="1000" b="0" i="0" u="none" strike="noStrike" cap="none" normalizeH="0" baseline="0" dirty="0">
                <a:ln>
                  <a:noFill/>
                </a:ln>
                <a:solidFill>
                  <a:srgbClr val="C3CEE3"/>
                </a:solidFill>
                <a:effectLst/>
                <a:latin typeface="JetBrains Mono"/>
              </a:rPr>
              <a:t>row </a:t>
            </a:r>
            <a:r>
              <a:rPr kumimoji="0" lang="fr-FR" altLang="fr-FR" sz="1000" b="0" i="1" u="none" strike="noStrike" cap="none" normalizeH="0" baseline="0" dirty="0">
                <a:ln>
                  <a:noFill/>
                </a:ln>
                <a:solidFill>
                  <a:srgbClr val="C792EA"/>
                </a:solidFill>
                <a:effectLst/>
                <a:latin typeface="JetBrains Mono"/>
              </a:rPr>
              <a:t>in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fetchall</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717CB4"/>
                </a:solidFill>
                <a:effectLst/>
                <a:latin typeface="JetBrains Mono"/>
              </a:rPr>
              <a:t># [(name, author, read)]</a:t>
            </a:r>
            <a:br>
              <a:rPr kumimoji="0" lang="fr-FR" altLang="fr-FR" sz="1000" b="0" i="1" u="none" strike="noStrike" cap="none" normalizeH="0" baseline="0" dirty="0">
                <a:ln>
                  <a:noFill/>
                </a:ln>
                <a:solidFill>
                  <a:srgbClr val="717CB4"/>
                </a:solidFill>
                <a:effectLst/>
                <a:latin typeface="JetBrains Mono"/>
              </a:rPr>
            </a:br>
            <a:r>
              <a:rPr kumimoji="0" lang="fr-FR" altLang="fr-FR" sz="1000" b="0" i="1" u="none" strike="noStrike" cap="none" normalizeH="0" baseline="0" dirty="0">
                <a:ln>
                  <a:noFill/>
                </a:ln>
                <a:solidFill>
                  <a:srgbClr val="717CB4"/>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return </a:t>
            </a:r>
            <a:r>
              <a:rPr kumimoji="0" lang="fr-FR" altLang="fr-FR" sz="1000" b="0" i="0" u="none" strike="noStrike" cap="none" normalizeH="0" baseline="0" dirty="0">
                <a:ln>
                  <a:noFill/>
                </a:ln>
                <a:solidFill>
                  <a:srgbClr val="C3CEE3"/>
                </a:solidFill>
                <a:effectLst/>
                <a:latin typeface="JetBrains Mono"/>
              </a:rPr>
              <a:t>books</a:t>
            </a: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br>
              <a:rPr kumimoji="0" lang="fr-FR" altLang="fr-FR" sz="1000" b="0" i="0" u="none" strike="noStrike" cap="none" normalizeH="0" baseline="0" dirty="0">
                <a:ln>
                  <a:noFill/>
                </a:ln>
                <a:solidFill>
                  <a:srgbClr val="C3CEE3"/>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mark_book_as_read</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'UPDATE books SET read=1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br>
              <a:rPr kumimoji="0" lang="fr-FR" altLang="fr-FR" sz="1000" b="0" i="0" u="none" strike="noStrike" cap="none" normalizeH="0" baseline="0" dirty="0">
                <a:ln>
                  <a:noFill/>
                </a:ln>
                <a:solidFill>
                  <a:srgbClr val="89DDFF"/>
                </a:solidFill>
                <a:effectLst/>
                <a:latin typeface="JetBrains Mono"/>
              </a:rPr>
            </a:br>
            <a:r>
              <a:rPr kumimoji="0" lang="fr-FR" altLang="fr-FR" sz="1000" b="0" i="1" u="none" strike="noStrike" cap="none" normalizeH="0" baseline="0" dirty="0">
                <a:ln>
                  <a:noFill/>
                </a:ln>
                <a:solidFill>
                  <a:srgbClr val="C792EA"/>
                </a:solidFill>
                <a:effectLst/>
                <a:latin typeface="JetBrains Mono"/>
              </a:rPr>
              <a:t>def </a:t>
            </a:r>
            <a:r>
              <a:rPr kumimoji="0" lang="fr-FR" altLang="fr-FR" sz="1000" b="0" i="0" u="none" strike="noStrike" cap="none" normalizeH="0" baseline="0" dirty="0">
                <a:ln>
                  <a:noFill/>
                </a:ln>
                <a:solidFill>
                  <a:srgbClr val="82AAFF"/>
                </a:solidFill>
                <a:effectLst/>
                <a:latin typeface="JetBrains Mono"/>
              </a:rPr>
              <a:t>delete_book</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 -&gt; None:</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with </a:t>
            </a:r>
            <a:r>
              <a:rPr kumimoji="0" lang="fr-FR" altLang="fr-FR" sz="1000" b="0" i="0" u="none" strike="noStrike" cap="none" normalizeH="0" baseline="0" dirty="0">
                <a:ln>
                  <a:noFill/>
                </a:ln>
                <a:solidFill>
                  <a:srgbClr val="82AAFF"/>
                </a:solidFill>
                <a:effectLst/>
                <a:latin typeface="JetBrains Mono"/>
              </a:rPr>
              <a:t>DatabaseConnection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'data.db'</a:t>
            </a:r>
            <a:r>
              <a:rPr kumimoji="0" lang="fr-FR" altLang="fr-FR" sz="1000" b="0" i="0" u="none" strike="noStrike" cap="none" normalizeH="0" baseline="0" dirty="0">
                <a:ln>
                  <a:noFill/>
                </a:ln>
                <a:solidFill>
                  <a:srgbClr val="89DDFF"/>
                </a:solidFill>
                <a:effectLst/>
                <a:latin typeface="JetBrains Mono"/>
              </a:rPr>
              <a:t>) </a:t>
            </a:r>
            <a:r>
              <a:rPr kumimoji="0" lang="fr-FR" altLang="fr-FR" sz="1000" b="0" i="1" u="none" strike="noStrike" cap="none" normalizeH="0" baseline="0" dirty="0">
                <a:ln>
                  <a:noFill/>
                </a:ln>
                <a:solidFill>
                  <a:srgbClr val="C792EA"/>
                </a:solidFill>
                <a:effectLst/>
                <a:latin typeface="JetBrains Mono"/>
              </a:rPr>
              <a:t>as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 </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connection</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C3CEE3"/>
                </a:solidFill>
                <a:effectLst/>
                <a:latin typeface="JetBrains Mono"/>
              </a:rPr>
              <a:t>cursor</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82AAFF"/>
                </a:solidFill>
                <a:effectLst/>
                <a:latin typeface="JetBrains Mono"/>
              </a:rPr>
              <a:t>execute</a:t>
            </a:r>
            <a:r>
              <a:rPr kumimoji="0" lang="fr-FR" altLang="fr-FR" sz="1000" b="0" i="0" u="none" strike="noStrike" cap="none" normalizeH="0" baseline="0" dirty="0">
                <a:ln>
                  <a:noFill/>
                </a:ln>
                <a:solidFill>
                  <a:srgbClr val="89DDFF"/>
                </a:solidFill>
                <a:effectLst/>
                <a:latin typeface="JetBrains Mono"/>
              </a:rPr>
              <a:t>(</a:t>
            </a:r>
            <a:r>
              <a:rPr kumimoji="0" lang="fr-FR" altLang="fr-FR" sz="1000" b="0" i="0" u="none" strike="noStrike" cap="none" normalizeH="0" baseline="0" dirty="0">
                <a:ln>
                  <a:noFill/>
                </a:ln>
                <a:solidFill>
                  <a:srgbClr val="C3E88D"/>
                </a:solidFill>
                <a:effectLst/>
                <a:latin typeface="JetBrains Mono"/>
              </a:rPr>
              <a:t>'DELETE FROM books WHERE name=?'</a:t>
            </a:r>
            <a:r>
              <a:rPr kumimoji="0" lang="fr-FR" altLang="fr-FR" sz="1000" b="0" i="0" u="none" strike="noStrike" cap="none" normalizeH="0" baseline="0" dirty="0">
                <a:ln>
                  <a:noFill/>
                </a:ln>
                <a:solidFill>
                  <a:srgbClr val="89DDFF"/>
                </a:solidFill>
                <a:effectLst/>
                <a:latin typeface="JetBrains Mono"/>
              </a:rPr>
              <a:t>, (</a:t>
            </a:r>
            <a:r>
              <a:rPr kumimoji="0" lang="fr-FR" altLang="fr-FR" sz="1000" b="0" i="0" u="none" strike="noStrike" cap="none" normalizeH="0" baseline="0" dirty="0">
                <a:ln>
                  <a:noFill/>
                </a:ln>
                <a:solidFill>
                  <a:srgbClr val="F78C6C"/>
                </a:solidFill>
                <a:effectLst/>
                <a:latin typeface="JetBrains Mono"/>
              </a:rPr>
              <a:t>name</a:t>
            </a:r>
            <a:r>
              <a:rPr kumimoji="0" lang="fr-FR" altLang="fr-FR" sz="1000" b="0" i="0" u="none" strike="noStrike" cap="none" normalizeH="0" baseline="0" dirty="0">
                <a:ln>
                  <a:noFill/>
                </a:ln>
                <a:solidFill>
                  <a:srgbClr val="89DDFF"/>
                </a:solidFill>
                <a:effectLst/>
                <a:latin typeface="JetBrains Mono"/>
              </a:rPr>
              <a:t>,))</a:t>
            </a:r>
            <a:br>
              <a:rPr kumimoji="0" lang="fr-FR" altLang="fr-FR" sz="1000" b="0" i="0" u="none" strike="noStrike" cap="none" normalizeH="0" baseline="0" dirty="0">
                <a:ln>
                  <a:noFill/>
                </a:ln>
                <a:solidFill>
                  <a:srgbClr val="89DDFF"/>
                </a:solidFill>
                <a:effectLst/>
                <a:latin typeface="JetBrains Mono"/>
              </a:rPr>
            </a:b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69D2A607-4E48-43FD-A90C-17EEF902CA7D}"/>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9039096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6E7E450A-EEB4-400F-89CB-56A138612B73}"/>
              </a:ext>
            </a:extLst>
          </p:cNvPr>
          <p:cNvSpPr txBox="1"/>
          <p:nvPr/>
        </p:nvSpPr>
        <p:spPr>
          <a:xfrm>
            <a:off x="159419" y="1438978"/>
            <a:ext cx="11974749"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fr-FR" altLang="fr-FR" dirty="0">
                <a:solidFill>
                  <a:prstClr val="black"/>
                </a:solidFill>
                <a:latin typeface="Calibri" panose="020F0502020204030204"/>
              </a:rPr>
              <a:t>Further reading:</a:t>
            </a:r>
            <a:endParaRPr kumimoji="0" lang="fr-FR" alt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prstClr val="black"/>
                </a:solidFill>
                <a:latin typeface="Calibri" panose="020F0502020204030204"/>
                <a:hlinkClick r:id="rId2"/>
              </a:rPr>
              <a:t>https://docs.python.org/3/library/typing.html</a:t>
            </a:r>
            <a:endParaRPr lang="fr-FR"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https://www.python.org/dev/peps/pep-0483/</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6C681980-45DB-4D04-807F-EF5DD342B6C4}"/>
              </a:ext>
            </a:extLst>
          </p:cNvPr>
          <p:cNvSpPr>
            <a:spLocks noGrp="1"/>
          </p:cNvSpPr>
          <p:nvPr>
            <p:ph type="title"/>
          </p:nvPr>
        </p:nvSpPr>
        <p:spPr>
          <a:xfrm>
            <a:off x="159419" y="-4032"/>
            <a:ext cx="11873162" cy="1013254"/>
          </a:xfrm>
        </p:spPr>
        <p:txBody>
          <a:bodyPr>
            <a:normAutofit/>
          </a:bodyPr>
          <a:lstStyle/>
          <a:p>
            <a:pPr algn="ctr"/>
            <a:r>
              <a:rPr lang="fr-FR" sz="6000" dirty="0">
                <a:solidFill>
                  <a:schemeClr val="accent1"/>
                </a:solidFill>
              </a:rPr>
              <a:t>Typing in Python</a:t>
            </a:r>
            <a:endParaRPr lang="fr-FR" sz="2000" dirty="0">
              <a:solidFill>
                <a:schemeClr val="accent1"/>
              </a:solidFill>
            </a:endParaRPr>
          </a:p>
        </p:txBody>
      </p:sp>
    </p:spTree>
    <p:extLst>
      <p:ext uri="{BB962C8B-B14F-4D97-AF65-F5344CB8AC3E}">
        <p14:creationId xmlns:p14="http://schemas.microsoft.com/office/powerpoint/2010/main" val="248700809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682</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683</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684</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a:t>
            </a:r>
            <a:r>
              <a:rPr lang="fr-FR" sz="1100" dirty="0" err="1">
                <a:solidFill>
                  <a:schemeClr val="bg1"/>
                </a:solidFill>
              </a:rPr>
              <a:t>fenetre.quit</a:t>
            </a:r>
            <a:r>
              <a:rPr lang="fr-FR" sz="1100" dirty="0">
                <a:solidFill>
                  <a:schemeClr val="bg1"/>
                </a:solidFill>
              </a:rPr>
              <a: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a:t>
            </a:r>
            <a:r>
              <a:rPr lang="fr-FR" sz="1000" dirty="0" err="1">
                <a:solidFill>
                  <a:schemeClr val="bg1"/>
                </a:solidFill>
              </a:rPr>
              <a:t>fenetre.quit</a:t>
            </a:r>
            <a:r>
              <a:rPr lang="fr-FR" sz="1000" dirty="0">
                <a:solidFill>
                  <a:schemeClr val="bg1"/>
                </a:solidFill>
              </a:rPr>
              <a: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695</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a:t>
            </a:r>
            <a:r>
              <a:rPr lang="fr-FR" sz="1000" dirty="0" err="1">
                <a:solidFill>
                  <a:schemeClr val="bg1"/>
                </a:solidFill>
              </a:rPr>
              <a:t>self.quit</a:t>
            </a:r>
            <a:r>
              <a:rPr lang="fr-FR" sz="1000" dirty="0">
                <a:solidFill>
                  <a:schemeClr val="bg1"/>
                </a:solidFill>
              </a:rPr>
              <a: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696</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697</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1">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698</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Tree>
    <p:extLst>
      <p:ext uri="{BB962C8B-B14F-4D97-AF65-F5344CB8AC3E}">
        <p14:creationId xmlns:p14="http://schemas.microsoft.com/office/powerpoint/2010/main" val="1087843554"/>
      </p:ext>
    </p:extLst>
  </p:cSld>
  <p:clrMapOvr>
    <a:overrideClrMapping bg1="lt1" tx1="dk1" bg2="lt2" tx2="dk2" accent1="accent1" accent2="accent2" accent3="accent3" accent4="accent4" accent5="accent5" accent6="accent6" hlink="hlink" folHlink="folHlink"/>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699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a:t>
            </a:r>
            <a:r>
              <a:rPr lang="fr-FR" altLang="fr-FR" sz="1100" dirty="0" err="1">
                <a:solidFill>
                  <a:schemeClr val="bg1"/>
                </a:solidFill>
              </a:rPr>
              <a:t>random.choice</a:t>
            </a:r>
            <a:r>
              <a:rPr lang="fr-FR" altLang="fr-FR" sz="1100" dirty="0">
                <a:solidFill>
                  <a:schemeClr val="bg1"/>
                </a:solidFill>
              </a:rPr>
              <a:t>(symboles)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709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719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spTree>
    <p:extLst>
      <p:ext uri="{BB962C8B-B14F-4D97-AF65-F5344CB8AC3E}">
        <p14:creationId xmlns:p14="http://schemas.microsoft.com/office/powerpoint/2010/main" val="292755473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spTree>
    <p:extLst>
      <p:ext uri="{BB962C8B-B14F-4D97-AF65-F5344CB8AC3E}">
        <p14:creationId xmlns:p14="http://schemas.microsoft.com/office/powerpoint/2010/main" val="4025168212"/>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err="1">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758</a:t>
            </a:fld>
            <a:endParaRPr lang="fr-FR" dirty="0"/>
          </a:p>
        </p:txBody>
      </p:sp>
    </p:spTree>
    <p:extLst>
      <p:ext uri="{BB962C8B-B14F-4D97-AF65-F5344CB8AC3E}">
        <p14:creationId xmlns:p14="http://schemas.microsoft.com/office/powerpoint/2010/main" val="2424991724"/>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759</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42395449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760</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2855705346"/>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761</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5630751"/>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762</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279259720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763</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2492366050"/>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764</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1902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765</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2064702797"/>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766</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66554577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767</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8585"/>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768</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769</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770</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771</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772</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773</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774</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775</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776</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a:t>
            </a:r>
            <a:r>
              <a:rPr lang="fr-FR" sz="1200" dirty="0" err="1"/>
              <a:t>PyCharm</a:t>
            </a:r>
            <a:r>
              <a:rPr lang="fr-FR" sz="1200" dirty="0"/>
              <a:t>:</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778</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779</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a:solidFill>
                  <a:schemeClr val="bg1"/>
                </a:solidFill>
              </a:rPr>
              <a:t>Created the src/ directory. If you have PySide2 </a:t>
            </a:r>
            <a:r>
              <a:rPr lang="fr-FR" sz="1000" dirty="0" err="1">
                <a:solidFill>
                  <a:schemeClr val="bg1"/>
                </a:solidFill>
              </a:rPr>
              <a:t>installed</a:t>
            </a:r>
            <a:r>
              <a:rPr lang="fr-FR" sz="1000" dirty="0">
                <a:solidFill>
                  <a:schemeClr val="bg1"/>
                </a:solidFill>
              </a:rPr>
              <a:t>, you can now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a:solidFill>
                  <a:schemeClr val="bg1"/>
                </a:solidFill>
              </a:rPr>
              <a:t>Created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780</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781</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a:t>
            </a:r>
            <a:r>
              <a:rPr lang="fr-FR" altLang="fr-FR" sz="9600" b="1" dirty="0" err="1">
                <a:solidFill>
                  <a:schemeClr val="accent5">
                    <a:lumMod val="75000"/>
                  </a:schemeClr>
                </a:solidFill>
              </a:rPr>
              <a:t>Pyinstaller</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782</a:t>
            </a:fld>
            <a:endParaRPr lang="fr-FR" dirty="0"/>
          </a:p>
        </p:txBody>
      </p:sp>
    </p:spTree>
    <p:extLst>
      <p:ext uri="{BB962C8B-B14F-4D97-AF65-F5344CB8AC3E}">
        <p14:creationId xmlns:p14="http://schemas.microsoft.com/office/powerpoint/2010/main" val="3267320998"/>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Packaging and Distributing executables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783</a:t>
            </a:fld>
            <a:endParaRPr lang="fr-FR" dirty="0"/>
          </a:p>
        </p:txBody>
      </p:sp>
      <p:sp>
        <p:nvSpPr>
          <p:cNvPr id="11" name="ZoneTexte 10">
            <a:extLst>
              <a:ext uri="{FF2B5EF4-FFF2-40B4-BE49-F238E27FC236}">
                <a16:creationId xmlns:a16="http://schemas.microsoft.com/office/drawing/2014/main" id="{28D1A69B-BBE1-449F-B349-DC03F8CADB56}"/>
              </a:ext>
            </a:extLst>
          </p:cNvPr>
          <p:cNvSpPr txBox="1"/>
          <p:nvPr/>
        </p:nvSpPr>
        <p:spPr>
          <a:xfrm>
            <a:off x="401053" y="1122463"/>
            <a:ext cx="11654589" cy="2092881"/>
          </a:xfrm>
          <a:prstGeom prst="rect">
            <a:avLst/>
          </a:prstGeom>
          <a:noFill/>
        </p:spPr>
        <p:txBody>
          <a:bodyPr wrap="square" rtlCol="0">
            <a:spAutoFit/>
          </a:bodyPr>
          <a:lstStyle/>
          <a:p>
            <a:r>
              <a:rPr lang="en-US" sz="1400" dirty="0"/>
              <a:t>Install pyinstaller (in pycharm go to File, Settings, Python interpreter, then click on + and search pyinstaller and add it)</a:t>
            </a:r>
          </a:p>
          <a:p>
            <a:r>
              <a:rPr lang="en-US" sz="1400" dirty="0"/>
              <a:t>Pyinstaller reads a Python script written by you. It analyzes your code to discover every other module and library your script needs in order to execute. Then it collects copies of all those files</a:t>
            </a:r>
          </a:p>
          <a:p>
            <a:pPr indent="-285750">
              <a:buFont typeface="Arial" panose="020B0604020202020204" pitchFamily="34" charset="0"/>
              <a:buChar char="•"/>
            </a:pPr>
            <a:r>
              <a:rPr lang="en-US" sz="1400" dirty="0"/>
              <a:t>Including the Python interpreter!</a:t>
            </a:r>
          </a:p>
          <a:p>
            <a:pPr indent="-285750">
              <a:buFont typeface="Arial" panose="020B0604020202020204" pitchFamily="34" charset="0"/>
              <a:buChar char="•"/>
            </a:pPr>
            <a:r>
              <a:rPr lang="en-US" sz="1400" dirty="0"/>
              <a:t>And puts them with your script in a single folder, or optionally in a single executable file.</a:t>
            </a:r>
          </a:p>
          <a:p>
            <a:pPr indent="-285750">
              <a:buFont typeface="Arial" panose="020B0604020202020204" pitchFamily="34" charset="0"/>
              <a:buChar char="•"/>
            </a:pPr>
            <a:r>
              <a:rPr lang="en-US" sz="1400" dirty="0"/>
              <a:t>Important !!! Pyinstaller can only generate an executable for the platform on which it runs. Windows exe if you generate your package on windows, mac application if you generate your package on mac and so on so forth.</a:t>
            </a:r>
          </a:p>
          <a:p>
            <a:pPr indent="-285750">
              <a:buFont typeface="Arial" panose="020B0604020202020204" pitchFamily="34" charset="0"/>
              <a:buChar char="•"/>
            </a:pPr>
            <a:endParaRPr lang="en-US" sz="1400" dirty="0"/>
          </a:p>
          <a:p>
            <a:r>
              <a:rPr lang="en-US" dirty="0"/>
              <a:t> </a:t>
            </a:r>
            <a:endParaRPr lang="fr-FR" dirty="0"/>
          </a:p>
        </p:txBody>
      </p:sp>
      <p:sp>
        <p:nvSpPr>
          <p:cNvPr id="13" name="ZoneTexte 12">
            <a:extLst>
              <a:ext uri="{FF2B5EF4-FFF2-40B4-BE49-F238E27FC236}">
                <a16:creationId xmlns:a16="http://schemas.microsoft.com/office/drawing/2014/main" id="{62EA04E2-54F2-4347-BF71-F2E8C0F1EDB6}"/>
              </a:ext>
            </a:extLst>
          </p:cNvPr>
          <p:cNvSpPr txBox="1"/>
          <p:nvPr/>
        </p:nvSpPr>
        <p:spPr>
          <a:xfrm>
            <a:off x="401052" y="2903587"/>
            <a:ext cx="11654589" cy="2215991"/>
          </a:xfrm>
          <a:prstGeom prst="rect">
            <a:avLst/>
          </a:prstGeom>
          <a:noFill/>
        </p:spPr>
        <p:txBody>
          <a:bodyPr wrap="square" rtlCol="0">
            <a:spAutoFit/>
          </a:bodyPr>
          <a:lstStyle/>
          <a:p>
            <a:r>
              <a:rPr lang="en-US" dirty="0"/>
              <a:t>Two ways to bundle apps into executables with Python</a:t>
            </a:r>
          </a:p>
          <a:p>
            <a:endParaRPr lang="en-US" dirty="0"/>
          </a:p>
          <a:p>
            <a:r>
              <a:rPr lang="en-US" sz="1400" dirty="0"/>
              <a:t>There are two main ways to bundle your application using pyinstaller: into one folder, together with all the assets, or compressed into one file.</a:t>
            </a:r>
          </a:p>
          <a:p>
            <a:r>
              <a:rPr lang="en-US" sz="1400" dirty="0"/>
              <a:t>One folder makes everything easier.</a:t>
            </a:r>
          </a:p>
          <a:p>
            <a:r>
              <a:rPr lang="en-US" sz="1400" dirty="0"/>
              <a:t>One file makes it more secure (your users don’t have access to assets), but a bit slower (it has to be decompressed before running) and might require a bit more work. That’s because when running the “one file” application, a temporary folder has to be created prior to starting the application.</a:t>
            </a:r>
          </a:p>
          <a:p>
            <a:r>
              <a:rPr lang="en-US" sz="1400" dirty="0"/>
              <a:t>The official documentation does a good job explaining the difference in depth:</a:t>
            </a:r>
          </a:p>
          <a:p>
            <a:pPr marL="285750" indent="-285750">
              <a:buFont typeface="Wingdings" panose="05000000000000000000" pitchFamily="2" charset="2"/>
              <a:buChar char="§"/>
            </a:pPr>
            <a:r>
              <a:rPr lang="en-US" sz="1400" dirty="0">
                <a:hlinkClick r:id="rId2"/>
              </a:rPr>
              <a:t>The one folder docs</a:t>
            </a:r>
            <a:endParaRPr lang="en-US" sz="1400" dirty="0"/>
          </a:p>
          <a:p>
            <a:pPr marL="285750" indent="-285750">
              <a:buFont typeface="Wingdings" panose="05000000000000000000" pitchFamily="2" charset="2"/>
              <a:buChar char="§"/>
            </a:pPr>
            <a:r>
              <a:rPr lang="en-US" sz="1400" dirty="0">
                <a:hlinkClick r:id="rId3"/>
              </a:rPr>
              <a:t>The one file docs</a:t>
            </a:r>
            <a:r>
              <a:rPr lang="en-US" dirty="0"/>
              <a:t> </a:t>
            </a:r>
            <a:endParaRPr lang="fr-FR" dirty="0"/>
          </a:p>
        </p:txBody>
      </p:sp>
    </p:spTree>
    <p:extLst>
      <p:ext uri="{BB962C8B-B14F-4D97-AF65-F5344CB8AC3E}">
        <p14:creationId xmlns:p14="http://schemas.microsoft.com/office/powerpoint/2010/main" val="58838651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Building a standalone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784</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268705" y="986378"/>
            <a:ext cx="11654589" cy="307777"/>
          </a:xfrm>
          <a:prstGeom prst="rect">
            <a:avLst/>
          </a:prstGeom>
          <a:noFill/>
        </p:spPr>
        <p:txBody>
          <a:bodyPr wrap="square" rtlCol="0">
            <a:spAutoFit/>
          </a:bodyPr>
          <a:lstStyle/>
          <a:p>
            <a:r>
              <a:rPr lang="en-US" sz="1400" dirty="0"/>
              <a:t>Open a terminal in PyCharm and run </a:t>
            </a:r>
            <a:r>
              <a:rPr lang="en-US" sz="1400" b="1" dirty="0"/>
              <a:t>pyinstaller test.py --onefile</a:t>
            </a:r>
            <a:r>
              <a:rPr lang="en-US" sz="1400" dirty="0"/>
              <a:t>.</a:t>
            </a:r>
          </a:p>
        </p:txBody>
      </p:sp>
    </p:spTree>
    <p:extLst>
      <p:ext uri="{BB962C8B-B14F-4D97-AF65-F5344CB8AC3E}">
        <p14:creationId xmlns:p14="http://schemas.microsoft.com/office/powerpoint/2010/main" val="420888256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with an executable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785</a:t>
            </a:fld>
            <a:endParaRPr lang="fr-FR" dirty="0"/>
          </a:p>
        </p:txBody>
      </p:sp>
      <p:sp>
        <p:nvSpPr>
          <p:cNvPr id="9" name="ZoneTexte 8">
            <a:extLst>
              <a:ext uri="{FF2B5EF4-FFF2-40B4-BE49-F238E27FC236}">
                <a16:creationId xmlns:a16="http://schemas.microsoft.com/office/drawing/2014/main" id="{757C4C80-822A-45B3-A0E0-D33445506055}"/>
              </a:ext>
            </a:extLst>
          </p:cNvPr>
          <p:cNvSpPr txBox="1"/>
          <p:nvPr/>
        </p:nvSpPr>
        <p:spPr>
          <a:xfrm>
            <a:off x="649705" y="2089994"/>
            <a:ext cx="11654589" cy="307777"/>
          </a:xfrm>
          <a:prstGeom prst="rect">
            <a:avLst/>
          </a:prstGeom>
          <a:noFill/>
        </p:spPr>
        <p:txBody>
          <a:bodyPr wrap="square" rtlCol="0">
            <a:spAutoFit/>
          </a:bodyPr>
          <a:lstStyle/>
          <a:p>
            <a:r>
              <a:rPr lang="en-US" sz="1400" dirty="0"/>
              <a:t>Open a terminal in PyCharm and run </a:t>
            </a:r>
            <a:r>
              <a:rPr lang="en-US" sz="1400" b="1" dirty="0"/>
              <a:t>pyinstaller app.py</a:t>
            </a:r>
            <a:endParaRPr lang="en-US" sz="1400" dirty="0"/>
          </a:p>
        </p:txBody>
      </p:sp>
      <p:cxnSp>
        <p:nvCxnSpPr>
          <p:cNvPr id="8" name="Connecteur droit avec flèche 7">
            <a:extLst>
              <a:ext uri="{FF2B5EF4-FFF2-40B4-BE49-F238E27FC236}">
                <a16:creationId xmlns:a16="http://schemas.microsoft.com/office/drawing/2014/main" id="{2D9EA3D1-5ECB-4CF0-9509-27FDF82A9378}"/>
              </a:ext>
            </a:extLst>
          </p:cNvPr>
          <p:cNvCxnSpPr>
            <a:cxnSpLocks/>
          </p:cNvCxnSpPr>
          <p:nvPr/>
        </p:nvCxnSpPr>
        <p:spPr>
          <a:xfrm flipH="1" flipV="1">
            <a:off x="4810125" y="2266950"/>
            <a:ext cx="466725" cy="313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2DC84-AF19-4922-BB80-27D777A5B875}"/>
              </a:ext>
            </a:extLst>
          </p:cNvPr>
          <p:cNvSpPr txBox="1"/>
          <p:nvPr/>
        </p:nvSpPr>
        <p:spPr>
          <a:xfrm>
            <a:off x="5400675" y="2543175"/>
            <a:ext cx="3988970" cy="307777"/>
          </a:xfrm>
          <a:prstGeom prst="rect">
            <a:avLst/>
          </a:prstGeom>
          <a:noFill/>
        </p:spPr>
        <p:txBody>
          <a:bodyPr wrap="square" rtlCol="0">
            <a:spAutoFit/>
          </a:bodyPr>
          <a:lstStyle/>
          <a:p>
            <a:r>
              <a:rPr lang="en-US" sz="1400" dirty="0"/>
              <a:t>app.py is the name of your python program</a:t>
            </a:r>
            <a:endParaRPr lang="fr-FR" sz="1400" dirty="0"/>
          </a:p>
        </p:txBody>
      </p:sp>
      <p:pic>
        <p:nvPicPr>
          <p:cNvPr id="13" name="Image 12">
            <a:extLst>
              <a:ext uri="{FF2B5EF4-FFF2-40B4-BE49-F238E27FC236}">
                <a16:creationId xmlns:a16="http://schemas.microsoft.com/office/drawing/2014/main" id="{9BDA5BAC-34D2-4E6D-B2BB-144D83DEA4BB}"/>
              </a:ext>
            </a:extLst>
          </p:cNvPr>
          <p:cNvPicPr>
            <a:picLocks noChangeAspect="1"/>
          </p:cNvPicPr>
          <p:nvPr/>
        </p:nvPicPr>
        <p:blipFill>
          <a:blip r:embed="rId2"/>
          <a:stretch>
            <a:fillRect/>
          </a:stretch>
        </p:blipFill>
        <p:spPr>
          <a:xfrm>
            <a:off x="428625" y="2897088"/>
            <a:ext cx="9144000" cy="3790950"/>
          </a:xfrm>
          <a:prstGeom prst="rect">
            <a:avLst/>
          </a:prstGeom>
        </p:spPr>
      </p:pic>
      <p:sp>
        <p:nvSpPr>
          <p:cNvPr id="16" name="ZoneTexte 15">
            <a:extLst>
              <a:ext uri="{FF2B5EF4-FFF2-40B4-BE49-F238E27FC236}">
                <a16:creationId xmlns:a16="http://schemas.microsoft.com/office/drawing/2014/main" id="{E31E7988-0B32-4DE6-BD63-C97C8CD95D9F}"/>
              </a:ext>
            </a:extLst>
          </p:cNvPr>
          <p:cNvSpPr txBox="1"/>
          <p:nvPr/>
        </p:nvSpPr>
        <p:spPr>
          <a:xfrm>
            <a:off x="838200" y="1364604"/>
            <a:ext cx="11087102" cy="261610"/>
          </a:xfrm>
          <a:prstGeom prst="rect">
            <a:avLst/>
          </a:prstGeom>
          <a:noFill/>
        </p:spPr>
        <p:txBody>
          <a:bodyPr wrap="square" rtlCol="0">
            <a:spAutoFit/>
          </a:bodyPr>
          <a:lstStyle/>
          <a:p>
            <a:r>
              <a:rPr lang="fr-FR" sz="1100" dirty="0">
                <a:hlinkClick r:id="rId3"/>
              </a:rPr>
              <a:t>https://www.udemy.com/course/desktop-gui-python-tkinter/learn/lecture/16738726#search</a:t>
            </a:r>
            <a:endParaRPr lang="fr-FR" sz="1100" dirty="0"/>
          </a:p>
        </p:txBody>
      </p:sp>
    </p:spTree>
    <p:extLst>
      <p:ext uri="{BB962C8B-B14F-4D97-AF65-F5344CB8AC3E}">
        <p14:creationId xmlns:p14="http://schemas.microsoft.com/office/powerpoint/2010/main" val="550012090"/>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include data files in a –onefile executable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786</a:t>
            </a:fld>
            <a:endParaRPr lang="fr-FR" dirty="0"/>
          </a:p>
        </p:txBody>
      </p:sp>
      <p:sp>
        <p:nvSpPr>
          <p:cNvPr id="6" name="ZoneTexte 5">
            <a:extLst>
              <a:ext uri="{FF2B5EF4-FFF2-40B4-BE49-F238E27FC236}">
                <a16:creationId xmlns:a16="http://schemas.microsoft.com/office/drawing/2014/main" id="{A97A37FC-299B-4315-A5A8-6F5D1F4118F6}"/>
              </a:ext>
            </a:extLst>
          </p:cNvPr>
          <p:cNvSpPr txBox="1"/>
          <p:nvPr/>
        </p:nvSpPr>
        <p:spPr>
          <a:xfrm>
            <a:off x="280991" y="1727430"/>
            <a:ext cx="6105525" cy="1446550"/>
          </a:xfrm>
          <a:prstGeom prst="rect">
            <a:avLst/>
          </a:prstGeom>
          <a:noFill/>
        </p:spPr>
        <p:txBody>
          <a:bodyPr wrap="square" rtlCol="0">
            <a:spAutoFit/>
          </a:bodyPr>
          <a:lstStyle/>
          <a:p>
            <a:r>
              <a:rPr lang="en-US" dirty="0"/>
              <a:t>First thing to do is to import 2 packages:</a:t>
            </a:r>
          </a:p>
          <a:p>
            <a:r>
              <a:rPr lang="en-US" sz="1400" dirty="0"/>
              <a:t>import sys</a:t>
            </a:r>
          </a:p>
          <a:p>
            <a:r>
              <a:rPr lang="en-US" sz="1400" dirty="0"/>
              <a:t>from os import path </a:t>
            </a:r>
          </a:p>
          <a:p>
            <a:endParaRPr lang="en-US" sz="1400" dirty="0"/>
          </a:p>
          <a:p>
            <a:r>
              <a:rPr lang="en-US" sz="1400" dirty="0"/>
              <a:t>So below is an example of what I did for Snake game:</a:t>
            </a:r>
          </a:p>
          <a:p>
            <a:endParaRPr lang="fr-FR" sz="1400" dirty="0"/>
          </a:p>
        </p:txBody>
      </p:sp>
      <p:grpSp>
        <p:nvGrpSpPr>
          <p:cNvPr id="56" name="Groupe 55">
            <a:extLst>
              <a:ext uri="{FF2B5EF4-FFF2-40B4-BE49-F238E27FC236}">
                <a16:creationId xmlns:a16="http://schemas.microsoft.com/office/drawing/2014/main" id="{84592993-4D26-4F63-AD34-96EFAB6BE497}"/>
              </a:ext>
            </a:extLst>
          </p:cNvPr>
          <p:cNvGrpSpPr/>
          <p:nvPr/>
        </p:nvGrpSpPr>
        <p:grpSpPr>
          <a:xfrm>
            <a:off x="209554" y="2518658"/>
            <a:ext cx="11849095" cy="3761677"/>
            <a:chOff x="209554" y="2242433"/>
            <a:chExt cx="11849095" cy="3761677"/>
          </a:xfrm>
        </p:grpSpPr>
        <p:sp>
          <p:nvSpPr>
            <p:cNvPr id="28" name="ZoneTexte 27">
              <a:extLst>
                <a:ext uri="{FF2B5EF4-FFF2-40B4-BE49-F238E27FC236}">
                  <a16:creationId xmlns:a16="http://schemas.microsoft.com/office/drawing/2014/main" id="{915F6B3A-7F67-448F-8065-52B95CDE7638}"/>
                </a:ext>
              </a:extLst>
            </p:cNvPr>
            <p:cNvSpPr txBox="1"/>
            <p:nvPr/>
          </p:nvSpPr>
          <p:spPr>
            <a:xfrm>
              <a:off x="6260305" y="2242433"/>
              <a:ext cx="5160170" cy="461665"/>
            </a:xfrm>
            <a:prstGeom prst="rect">
              <a:avLst/>
            </a:prstGeom>
            <a:noFill/>
          </p:spPr>
          <p:txBody>
            <a:bodyPr wrap="square" rtlCol="0">
              <a:spAutoFit/>
            </a:bodyPr>
            <a:lstStyle/>
            <a:p>
              <a:r>
                <a:rPr lang="en-US" sz="1200" dirty="0"/>
                <a:t>MEIPASS is the variable we get in our system that tells you where the bundle is.</a:t>
              </a:r>
            </a:p>
            <a:p>
              <a:endParaRPr lang="fr-FR" sz="1200" dirty="0"/>
            </a:p>
          </p:txBody>
        </p:sp>
        <p:pic>
          <p:nvPicPr>
            <p:cNvPr id="30" name="Image 29">
              <a:extLst>
                <a:ext uri="{FF2B5EF4-FFF2-40B4-BE49-F238E27FC236}">
                  <a16:creationId xmlns:a16="http://schemas.microsoft.com/office/drawing/2014/main" id="{371223F9-F10D-424B-8278-667A035A26B8}"/>
                </a:ext>
              </a:extLst>
            </p:cNvPr>
            <p:cNvPicPr>
              <a:picLocks noChangeAspect="1"/>
            </p:cNvPicPr>
            <p:nvPr/>
          </p:nvPicPr>
          <p:blipFill>
            <a:blip r:embed="rId2"/>
            <a:stretch>
              <a:fillRect/>
            </a:stretch>
          </p:blipFill>
          <p:spPr>
            <a:xfrm>
              <a:off x="209554" y="2694929"/>
              <a:ext cx="6248400" cy="2638425"/>
            </a:xfrm>
            <a:prstGeom prst="rect">
              <a:avLst/>
            </a:prstGeom>
          </p:spPr>
        </p:pic>
        <p:cxnSp>
          <p:nvCxnSpPr>
            <p:cNvPr id="15" name="Connecteur droit avec flèche 14">
              <a:extLst>
                <a:ext uri="{FF2B5EF4-FFF2-40B4-BE49-F238E27FC236}">
                  <a16:creationId xmlns:a16="http://schemas.microsoft.com/office/drawing/2014/main" id="{E4AE4429-36CB-429E-971A-38710CAC095A}"/>
                </a:ext>
              </a:extLst>
            </p:cNvPr>
            <p:cNvCxnSpPr>
              <a:cxnSpLocks/>
            </p:cNvCxnSpPr>
            <p:nvPr/>
          </p:nvCxnSpPr>
          <p:spPr>
            <a:xfrm flipH="1">
              <a:off x="3448050" y="2447925"/>
              <a:ext cx="27432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09BB896-4516-4059-ADDC-F0D60AFBAF5D}"/>
                </a:ext>
              </a:extLst>
            </p:cNvPr>
            <p:cNvCxnSpPr>
              <a:cxnSpLocks/>
            </p:cNvCxnSpPr>
            <p:nvPr/>
          </p:nvCxnSpPr>
          <p:spPr>
            <a:xfrm flipH="1">
              <a:off x="5276846" y="2751099"/>
              <a:ext cx="1390654" cy="38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8C8F257-1BD9-4928-92DE-382BE6C21057}"/>
                </a:ext>
              </a:extLst>
            </p:cNvPr>
            <p:cNvCxnSpPr>
              <a:cxnSpLocks/>
              <a:stCxn id="31" idx="1"/>
            </p:cNvCxnSpPr>
            <p:nvPr/>
          </p:nvCxnSpPr>
          <p:spPr>
            <a:xfrm flipH="1">
              <a:off x="5086352" y="3600874"/>
              <a:ext cx="1707350" cy="67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6205E8-BC89-417A-B24C-05542192227E}"/>
                </a:ext>
              </a:extLst>
            </p:cNvPr>
            <p:cNvSpPr txBox="1"/>
            <p:nvPr/>
          </p:nvSpPr>
          <p:spPr>
            <a:xfrm>
              <a:off x="6793702" y="3370041"/>
              <a:ext cx="5160170" cy="461665"/>
            </a:xfrm>
            <a:prstGeom prst="rect">
              <a:avLst/>
            </a:prstGeom>
            <a:noFill/>
          </p:spPr>
          <p:txBody>
            <a:bodyPr wrap="square" rtlCol="0">
              <a:spAutoFit/>
            </a:bodyPr>
            <a:lstStyle/>
            <a:p>
              <a:r>
                <a:rPr lang="en-US" sz="1200" dirty="0"/>
                <a:t>This is the path to snake and food images.</a:t>
              </a:r>
            </a:p>
            <a:p>
              <a:endParaRPr lang="fr-FR" sz="1200" dirty="0"/>
            </a:p>
          </p:txBody>
        </p:sp>
        <p:cxnSp>
          <p:nvCxnSpPr>
            <p:cNvPr id="32" name="Connecteur droit avec flèche 31">
              <a:extLst>
                <a:ext uri="{FF2B5EF4-FFF2-40B4-BE49-F238E27FC236}">
                  <a16:creationId xmlns:a16="http://schemas.microsoft.com/office/drawing/2014/main" id="{3E4B8AC0-D2B2-42D0-BD90-6122E94D977E}"/>
                </a:ext>
              </a:extLst>
            </p:cNvPr>
            <p:cNvCxnSpPr>
              <a:cxnSpLocks/>
              <a:stCxn id="31" idx="1"/>
            </p:cNvCxnSpPr>
            <p:nvPr/>
          </p:nvCxnSpPr>
          <p:spPr>
            <a:xfrm flipH="1" flipV="1">
              <a:off x="5172076" y="3423116"/>
              <a:ext cx="1621626" cy="17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46045EC-C9E6-4F90-B191-D3CF8EA7E876}"/>
                </a:ext>
              </a:extLst>
            </p:cNvPr>
            <p:cNvSpPr txBox="1"/>
            <p:nvPr/>
          </p:nvSpPr>
          <p:spPr>
            <a:xfrm>
              <a:off x="6625828" y="2575808"/>
              <a:ext cx="5160170" cy="830997"/>
            </a:xfrm>
            <a:prstGeom prst="rect">
              <a:avLst/>
            </a:prstGeom>
            <a:noFill/>
          </p:spPr>
          <p:txBody>
            <a:bodyPr wrap="square" rtlCol="0">
              <a:spAutoFit/>
            </a:bodyPr>
            <a:lstStyle/>
            <a:p>
              <a:r>
                <a:rPr lang="en-US" sz="1200" dirty="0"/>
                <a:t>This is a default value in case MEIPASS is not there, which is the case when you run the script from pycharm. So, your script can be turned into an executable or run from pycharm</a:t>
              </a:r>
            </a:p>
            <a:p>
              <a:endParaRPr lang="fr-FR" sz="1200" dirty="0"/>
            </a:p>
          </p:txBody>
        </p:sp>
        <p:pic>
          <p:nvPicPr>
            <p:cNvPr id="42" name="Image 41">
              <a:extLst>
                <a:ext uri="{FF2B5EF4-FFF2-40B4-BE49-F238E27FC236}">
                  <a16:creationId xmlns:a16="http://schemas.microsoft.com/office/drawing/2014/main" id="{54606E8C-6734-47D1-9E74-0F447199A400}"/>
                </a:ext>
              </a:extLst>
            </p:cNvPr>
            <p:cNvPicPr>
              <a:picLocks noChangeAspect="1"/>
            </p:cNvPicPr>
            <p:nvPr/>
          </p:nvPicPr>
          <p:blipFill>
            <a:blip r:embed="rId3"/>
            <a:stretch>
              <a:fillRect/>
            </a:stretch>
          </p:blipFill>
          <p:spPr>
            <a:xfrm>
              <a:off x="209554" y="5623110"/>
              <a:ext cx="7953375" cy="381000"/>
            </a:xfrm>
            <a:prstGeom prst="rect">
              <a:avLst/>
            </a:prstGeom>
          </p:spPr>
        </p:pic>
        <p:cxnSp>
          <p:nvCxnSpPr>
            <p:cNvPr id="43" name="Connecteur droit avec flèche 42">
              <a:extLst>
                <a:ext uri="{FF2B5EF4-FFF2-40B4-BE49-F238E27FC236}">
                  <a16:creationId xmlns:a16="http://schemas.microsoft.com/office/drawing/2014/main" id="{94D52407-F0E5-41A7-91B5-0463688C6A9C}"/>
                </a:ext>
              </a:extLst>
            </p:cNvPr>
            <p:cNvCxnSpPr>
              <a:cxnSpLocks/>
            </p:cNvCxnSpPr>
            <p:nvPr/>
          </p:nvCxnSpPr>
          <p:spPr>
            <a:xfrm flipH="1">
              <a:off x="7743825" y="4495502"/>
              <a:ext cx="200026" cy="117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55F5CB5-E94B-4B33-A656-CB1D0309E345}"/>
                </a:ext>
              </a:extLst>
            </p:cNvPr>
            <p:cNvCxnSpPr>
              <a:cxnSpLocks/>
            </p:cNvCxnSpPr>
            <p:nvPr/>
          </p:nvCxnSpPr>
          <p:spPr>
            <a:xfrm flipH="1">
              <a:off x="7400925" y="4544345"/>
              <a:ext cx="542926" cy="107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FC80C4F6-621E-40AE-A4A7-E403219A27AA}"/>
                </a:ext>
              </a:extLst>
            </p:cNvPr>
            <p:cNvSpPr txBox="1"/>
            <p:nvPr/>
          </p:nvSpPr>
          <p:spPr>
            <a:xfrm>
              <a:off x="6898479" y="3919573"/>
              <a:ext cx="5160170" cy="830997"/>
            </a:xfrm>
            <a:prstGeom prst="rect">
              <a:avLst/>
            </a:prstGeom>
            <a:noFill/>
          </p:spPr>
          <p:txBody>
            <a:bodyPr wrap="square" rtlCol="0">
              <a:spAutoFit/>
            </a:bodyPr>
            <a:lstStyle/>
            <a:p>
              <a:r>
                <a:rPr lang="en-US" sz="1200" dirty="0"/>
                <a:t>We are copying the content of the assets folder and paste them into a directory inside our bundle folder. It’s going to create an assets folder into our bundle folder and pull out the contents inside there.</a:t>
              </a:r>
            </a:p>
            <a:p>
              <a:endParaRPr lang="fr-FR" sz="1200" dirty="0"/>
            </a:p>
          </p:txBody>
        </p:sp>
      </p:grpSp>
      <p:sp>
        <p:nvSpPr>
          <p:cNvPr id="57" name="ZoneTexte 56">
            <a:extLst>
              <a:ext uri="{FF2B5EF4-FFF2-40B4-BE49-F238E27FC236}">
                <a16:creationId xmlns:a16="http://schemas.microsoft.com/office/drawing/2014/main" id="{8F9BD881-5C6E-41C8-A4D5-44DD15CD8CCA}"/>
              </a:ext>
            </a:extLst>
          </p:cNvPr>
          <p:cNvSpPr txBox="1"/>
          <p:nvPr/>
        </p:nvSpPr>
        <p:spPr>
          <a:xfrm>
            <a:off x="280991" y="1038225"/>
            <a:ext cx="11505007" cy="276999"/>
          </a:xfrm>
          <a:prstGeom prst="rect">
            <a:avLst/>
          </a:prstGeom>
          <a:noFill/>
        </p:spPr>
        <p:txBody>
          <a:bodyPr wrap="square" rtlCol="0">
            <a:spAutoFit/>
          </a:bodyPr>
          <a:lstStyle/>
          <a:p>
            <a:r>
              <a:rPr lang="fr-FR" sz="1200" dirty="0">
                <a:hlinkClick r:id="rId4"/>
              </a:rPr>
              <a:t>https://www.udemy.com/course/desktop-gui-python-tkinter/learn/lecture/16738732#search</a:t>
            </a:r>
            <a:endParaRPr lang="fr-FR" sz="1200" dirty="0"/>
          </a:p>
        </p:txBody>
      </p:sp>
    </p:spTree>
    <p:extLst>
      <p:ext uri="{BB962C8B-B14F-4D97-AF65-F5344CB8AC3E}">
        <p14:creationId xmlns:p14="http://schemas.microsoft.com/office/powerpoint/2010/main" val="3529689692"/>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How to hide the console window when packaging 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787</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80991" y="1221401"/>
            <a:ext cx="11505007" cy="276999"/>
          </a:xfrm>
          <a:prstGeom prst="rect">
            <a:avLst/>
          </a:prstGeom>
          <a:noFill/>
        </p:spPr>
        <p:txBody>
          <a:bodyPr wrap="square" rtlCol="0">
            <a:spAutoFit/>
          </a:bodyPr>
          <a:lstStyle/>
          <a:p>
            <a:r>
              <a:rPr lang="fr-FR" sz="1200" dirty="0">
                <a:hlinkClick r:id="rId2"/>
              </a:rPr>
              <a:t>https://www.udemy.com/course/desktop-gui-python-tkinter/learn/lecture/16738740#search</a:t>
            </a:r>
            <a:endParaRPr lang="fr-FR" sz="1200" dirty="0"/>
          </a:p>
        </p:txBody>
      </p:sp>
      <p:pic>
        <p:nvPicPr>
          <p:cNvPr id="9" name="Image 8">
            <a:extLst>
              <a:ext uri="{FF2B5EF4-FFF2-40B4-BE49-F238E27FC236}">
                <a16:creationId xmlns:a16="http://schemas.microsoft.com/office/drawing/2014/main" id="{E7A75974-64E5-4C1E-B100-78D138CD13A4}"/>
              </a:ext>
            </a:extLst>
          </p:cNvPr>
          <p:cNvPicPr>
            <a:picLocks noChangeAspect="1"/>
          </p:cNvPicPr>
          <p:nvPr/>
        </p:nvPicPr>
        <p:blipFill>
          <a:blip r:embed="rId3"/>
          <a:stretch>
            <a:fillRect/>
          </a:stretch>
        </p:blipFill>
        <p:spPr>
          <a:xfrm>
            <a:off x="280991" y="2214562"/>
            <a:ext cx="8343900" cy="200025"/>
          </a:xfrm>
          <a:prstGeom prst="rect">
            <a:avLst/>
          </a:prstGeom>
        </p:spPr>
      </p:pic>
      <p:cxnSp>
        <p:nvCxnSpPr>
          <p:cNvPr id="11" name="Connecteur droit avec flèche 10">
            <a:extLst>
              <a:ext uri="{FF2B5EF4-FFF2-40B4-BE49-F238E27FC236}">
                <a16:creationId xmlns:a16="http://schemas.microsoft.com/office/drawing/2014/main" id="{CF2F8F3A-9772-4B06-BBC5-79A111D4AF5B}"/>
              </a:ext>
            </a:extLst>
          </p:cNvPr>
          <p:cNvCxnSpPr/>
          <p:nvPr/>
        </p:nvCxnSpPr>
        <p:spPr>
          <a:xfrm flipH="1" flipV="1">
            <a:off x="7981950" y="2518782"/>
            <a:ext cx="342900" cy="95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86825404-A11A-4D5A-8CC6-5742F27EA2A8}"/>
              </a:ext>
            </a:extLst>
          </p:cNvPr>
          <p:cNvSpPr txBox="1"/>
          <p:nvPr/>
        </p:nvSpPr>
        <p:spPr>
          <a:xfrm>
            <a:off x="4676775" y="3519387"/>
            <a:ext cx="7109223" cy="769441"/>
          </a:xfrm>
          <a:prstGeom prst="rect">
            <a:avLst/>
          </a:prstGeom>
          <a:noFill/>
        </p:spPr>
        <p:txBody>
          <a:bodyPr wrap="square" rtlCol="0">
            <a:spAutoFit/>
          </a:bodyPr>
          <a:lstStyle/>
          <a:p>
            <a:r>
              <a:rPr lang="en-US" sz="1100" dirty="0"/>
              <a:t>-windowed option open the game without opening a terminal window in addition of the game. To make it short with this option you only get the game on your screen.</a:t>
            </a:r>
          </a:p>
          <a:p>
            <a:r>
              <a:rPr lang="en-US" sz="1100" dirty="0"/>
              <a:t>In addition if there is an error when launching the application you’ll get a native error window telling you that there was an error.</a:t>
            </a:r>
            <a:endParaRPr lang="fr-FR" sz="1100" dirty="0"/>
          </a:p>
        </p:txBody>
      </p:sp>
    </p:spTree>
    <p:extLst>
      <p:ext uri="{BB962C8B-B14F-4D97-AF65-F5344CB8AC3E}">
        <p14:creationId xmlns:p14="http://schemas.microsoft.com/office/powerpoint/2010/main" val="2089716050"/>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When things go wrong packaging Python app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788</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5047536"/>
          </a:xfrm>
          <a:prstGeom prst="rect">
            <a:avLst/>
          </a:prstGeom>
          <a:noFill/>
        </p:spPr>
        <p:txBody>
          <a:bodyPr wrap="square" rtlCol="0">
            <a:spAutoFit/>
          </a:bodyPr>
          <a:lstStyle/>
          <a:p>
            <a:r>
              <a:rPr lang="en-US" sz="1400" dirty="0"/>
              <a:t>When things go wrong</a:t>
            </a:r>
            <a:endParaRPr lang="en-US" sz="1100" dirty="0"/>
          </a:p>
          <a:p>
            <a:r>
              <a:rPr lang="en-US" sz="1100" dirty="0"/>
              <a:t>Pyinstaller has a lengthy section of their documentation detailing what to do when things go wrong:</a:t>
            </a:r>
            <a:r>
              <a:rPr lang="fr-FR" sz="1100" dirty="0">
                <a:hlinkClick r:id="rId2"/>
              </a:rPr>
              <a:t>https://pyinstaller.readthedocs.io/en/stable/when-things-go-wrong.html</a:t>
            </a:r>
            <a:endParaRPr lang="fr-FR" sz="1100" dirty="0"/>
          </a:p>
          <a:p>
            <a:endParaRPr lang="fr-FR" sz="1100" dirty="0"/>
          </a:p>
          <a:p>
            <a:r>
              <a:rPr lang="en-US" sz="1100" dirty="0"/>
              <a:t> In addition to that, I'd like to give you some practical tips.</a:t>
            </a:r>
          </a:p>
          <a:p>
            <a:r>
              <a:rPr lang="en-US" sz="1100" dirty="0"/>
              <a:t>Keeping the Windows console when an error happens</a:t>
            </a:r>
          </a:p>
          <a:p>
            <a:endParaRPr lang="en-US" sz="1100" dirty="0"/>
          </a:p>
          <a:p>
            <a:r>
              <a:rPr lang="en-US" sz="1100" dirty="0"/>
              <a:t>By default, the Windows console will automatically close when the application crashes. This can make it really difficult to see an error that's printed out there.</a:t>
            </a:r>
          </a:p>
          <a:p>
            <a:endParaRPr lang="en-US" sz="1100" dirty="0"/>
          </a:p>
          <a:p>
            <a:r>
              <a:rPr lang="en-US" sz="1100" dirty="0"/>
              <a:t>The first time you encounter an error, you should surround your entire code with a try-except block. In there, print the traceback and also include an `input()` statement so that the Windows console does not close until you enter something (to satisfy the input() function).</a:t>
            </a:r>
          </a:p>
          <a:p>
            <a:endParaRPr lang="en-US" sz="1100" dirty="0"/>
          </a:p>
          <a:p>
            <a:r>
              <a:rPr lang="en-US" sz="1100" dirty="0"/>
              <a:t>Like this:</a:t>
            </a:r>
          </a:p>
          <a:p>
            <a:endParaRPr lang="en-US" sz="1100" dirty="0"/>
          </a:p>
          <a:p>
            <a:r>
              <a:rPr lang="en-US" sz="1100" dirty="0"/>
              <a:t>    try:</a:t>
            </a:r>
          </a:p>
          <a:p>
            <a:r>
              <a:rPr lang="en-US" sz="1100" dirty="0"/>
              <a:t>        root = tk.Tk()</a:t>
            </a:r>
          </a:p>
          <a:p>
            <a:r>
              <a:rPr lang="en-US" sz="1100" dirty="0"/>
              <a:t>        root.title("Snake")</a:t>
            </a:r>
          </a:p>
          <a:p>
            <a:r>
              <a:rPr lang="en-US" sz="1100" dirty="0"/>
              <a:t>        root.resizable(False, False)</a:t>
            </a:r>
          </a:p>
          <a:p>
            <a:r>
              <a:rPr lang="en-US" sz="1100" dirty="0"/>
              <a:t>     </a:t>
            </a:r>
          </a:p>
          <a:p>
            <a:r>
              <a:rPr lang="en-US" sz="1100" dirty="0"/>
              <a:t>        board = Snake()</a:t>
            </a:r>
          </a:p>
          <a:p>
            <a:r>
              <a:rPr lang="en-US" sz="1100" dirty="0"/>
              <a:t>        board.pack()</a:t>
            </a:r>
          </a:p>
          <a:p>
            <a:r>
              <a:rPr lang="en-US" sz="1100" dirty="0"/>
              <a:t>     </a:t>
            </a:r>
          </a:p>
          <a:p>
            <a:r>
              <a:rPr lang="en-US" sz="1100" dirty="0"/>
              <a:t>     </a:t>
            </a:r>
          </a:p>
          <a:p>
            <a:r>
              <a:rPr lang="en-US" sz="1100" dirty="0"/>
              <a:t>        root.mainloop()</a:t>
            </a:r>
          </a:p>
          <a:p>
            <a:r>
              <a:rPr lang="en-US" sz="1100" dirty="0"/>
              <a:t>    except:</a:t>
            </a:r>
          </a:p>
          <a:p>
            <a:r>
              <a:rPr lang="en-US" sz="1100" dirty="0"/>
              <a:t>        import traceback</a:t>
            </a:r>
          </a:p>
          <a:p>
            <a:r>
              <a:rPr lang="en-US" sz="1100" dirty="0"/>
              <a:t>        traceback.print_exc()</a:t>
            </a:r>
          </a:p>
          <a:p>
            <a:r>
              <a:rPr lang="en-US" sz="1100" dirty="0"/>
              <a:t>        input("Press Enter to end...")</a:t>
            </a:r>
          </a:p>
          <a:p>
            <a:endParaRPr lang="en-US" sz="1100" dirty="0"/>
          </a:p>
          <a:p>
            <a:r>
              <a:rPr lang="en-US" sz="1100" dirty="0"/>
              <a:t>The last few lines in the except block are important, as they'll allow you to see what the original exception was!</a:t>
            </a:r>
            <a:endParaRPr lang="fr-FR" sz="1400" dirty="0"/>
          </a:p>
        </p:txBody>
      </p:sp>
    </p:spTree>
    <p:extLst>
      <p:ext uri="{BB962C8B-B14F-4D97-AF65-F5344CB8AC3E}">
        <p14:creationId xmlns:p14="http://schemas.microsoft.com/office/powerpoint/2010/main" val="2728365246"/>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3" y="23199"/>
            <a:ext cx="12191999" cy="6857999"/>
          </a:xfrm>
          <a:gradFill flip="none" rotWithShape="1">
            <a:gsLst>
              <a:gs pos="54000">
                <a:schemeClr val="accent6"/>
              </a:gs>
              <a:gs pos="0">
                <a:schemeClr val="accent4">
                  <a:lumMod val="20000"/>
                  <a:lumOff val="80000"/>
                </a:schemeClr>
              </a:gs>
              <a:gs pos="100000">
                <a:schemeClr val="accent3">
                  <a:lumMod val="60000"/>
                  <a:lumOff val="40000"/>
                </a:scheme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971550"/>
          </a:xfrm>
        </p:spPr>
        <p:txBody>
          <a:bodyPr>
            <a:noAutofit/>
          </a:bodyPr>
          <a:lstStyle/>
          <a:p>
            <a:pPr lvl="0" algn="ctr" fontAlgn="base">
              <a:spcAft>
                <a:spcPct val="0"/>
              </a:spcAft>
            </a:pPr>
            <a:r>
              <a:rPr lang="fr-FR" altLang="fr-FR" sz="4800" b="1" dirty="0">
                <a:solidFill>
                  <a:schemeClr val="accent5">
                    <a:lumMod val="75000"/>
                  </a:schemeClr>
                </a:solidFill>
              </a:rPr>
              <a:t>Building Python apps for multiple platforms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789</a:t>
            </a:fld>
            <a:endParaRPr lang="fr-FR" dirty="0"/>
          </a:p>
        </p:txBody>
      </p:sp>
      <p:sp>
        <p:nvSpPr>
          <p:cNvPr id="57" name="ZoneTexte 56">
            <a:extLst>
              <a:ext uri="{FF2B5EF4-FFF2-40B4-BE49-F238E27FC236}">
                <a16:creationId xmlns:a16="http://schemas.microsoft.com/office/drawing/2014/main" id="{8F9BD881-5C6E-41C8-A4D5-44DD15CD8CCA}"/>
              </a:ext>
            </a:extLst>
          </p:cNvPr>
          <p:cNvSpPr txBox="1"/>
          <p:nvPr/>
        </p:nvSpPr>
        <p:spPr>
          <a:xfrm>
            <a:off x="209554" y="1451865"/>
            <a:ext cx="11505007" cy="307777"/>
          </a:xfrm>
          <a:prstGeom prst="rect">
            <a:avLst/>
          </a:prstGeom>
          <a:noFill/>
        </p:spPr>
        <p:txBody>
          <a:bodyPr wrap="square" rtlCol="0">
            <a:spAutoFit/>
          </a:bodyPr>
          <a:lstStyle/>
          <a:p>
            <a:r>
              <a:rPr lang="en-US" sz="1400" dirty="0"/>
              <a:t>You can go to circleci.com, which provide multiple platforms in order to package your application, however it is not free!</a:t>
            </a:r>
            <a:endParaRPr lang="fr-FR" sz="1400" dirty="0"/>
          </a:p>
        </p:txBody>
      </p:sp>
    </p:spTree>
    <p:extLst>
      <p:ext uri="{BB962C8B-B14F-4D97-AF65-F5344CB8AC3E}">
        <p14:creationId xmlns:p14="http://schemas.microsoft.com/office/powerpoint/2010/main" val="28234466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790</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791</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792</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793</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it's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let's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794</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795</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796</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797</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798</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799</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800</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801</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802</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803</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804</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805</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docstring.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docstring ?</a:t>
            </a:r>
          </a:p>
          <a:p>
            <a:pPr lvl="1"/>
            <a:endParaRPr lang="fr-FR" sz="1200" dirty="0"/>
          </a:p>
          <a:p>
            <a:pPr lvl="1"/>
            <a:r>
              <a:rPr lang="fr-FR" sz="1200" dirty="0"/>
              <a:t>La docstring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docstring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806</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docstring d'une seule ligne.</a:t>
            </a:r>
          </a:p>
          <a:p>
            <a:pPr marL="628650" lvl="1" indent="-171450">
              <a:buFont typeface="Arial" panose="020B0604020202020204" pitchFamily="34" charset="0"/>
              <a:buChar char="•"/>
            </a:pPr>
            <a:r>
              <a:rPr lang="fr-FR" sz="1200" dirty="0"/>
              <a:t>Il n'y a aucun saut de ligne avant ou après la docstring.</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docstring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docstring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807</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docstring peut se trouver juste après les guillemets ouvrant la chaîne ou juste en-dessous.</a:t>
            </a:r>
          </a:p>
          <a:p>
            <a:pPr lvl="1"/>
            <a:r>
              <a:rPr lang="fr-FR" sz="1200" dirty="0"/>
              <a:t>Dans tous les cas, le reste de la docstring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docstring documentant une classe.</a:t>
            </a:r>
          </a:p>
          <a:p>
            <a:pPr lvl="1"/>
            <a:endParaRPr lang="fr-FR" sz="1200" dirty="0"/>
          </a:p>
          <a:p>
            <a:pPr lvl="1"/>
            <a:r>
              <a:rPr lang="fr-FR" sz="1200" dirty="0"/>
              <a:t>La docstring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docstring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808</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docstring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809</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err="1"/>
              <a:t>reST</a:t>
            </a:r>
            <a:endParaRPr lang="fr-FR" sz="1200" dirty="0"/>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err="1"/>
              <a:t>reST</a:t>
            </a:r>
            <a:r>
              <a:rPr lang="fr-FR" sz="1200" dirty="0"/>
              <a: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810</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811</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812</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813</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814</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815</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816</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817</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818</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819</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820</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821</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822</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823</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824</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825</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826</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827</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828</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829</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830</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831</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832</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833</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834</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835</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836</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837</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838</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839</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329752"/>
            <a:ext cx="1410579" cy="1169551"/>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condition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instruction 1</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2</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 instruction N</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3022255"/>
            <a:ext cx="6648615"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nb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7 </a:t>
            </a:r>
            <a:r>
              <a:rPr kumimoji="0" lang="fr-FR" altLang="fr-FR" sz="1400" b="0" i="1" u="none" strike="noStrike" cap="none" normalizeH="0" baseline="0" dirty="0">
                <a:ln>
                  <a:noFill/>
                </a:ln>
                <a:solidFill>
                  <a:srgbClr val="717CB4"/>
                </a:solidFill>
                <a:effectLst/>
                <a:latin typeface="JetBrains Mono"/>
              </a:rPr>
              <a:t># On garde la variable contenant le nombre dont on veut la table de multiplication</a:t>
            </a:r>
            <a:br>
              <a:rPr kumimoji="0" lang="fr-FR" altLang="fr-FR" sz="1400" b="0" i="1" u="none" strike="noStrike" cap="none" normalizeH="0" baseline="0" dirty="0">
                <a:ln>
                  <a:noFill/>
                </a:ln>
                <a:solidFill>
                  <a:srgbClr val="717CB4"/>
                </a:solidFill>
                <a:effectLst/>
                <a:latin typeface="JetBrains Mono"/>
              </a:rPr>
            </a:b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 </a:t>
            </a:r>
            <a:r>
              <a:rPr kumimoji="0" lang="fr-FR" altLang="fr-FR" sz="1400" b="0" i="1" u="none" strike="noStrike" cap="none" normalizeH="0" baseline="0" dirty="0">
                <a:ln>
                  <a:noFill/>
                </a:ln>
                <a:solidFill>
                  <a:srgbClr val="717CB4"/>
                </a:solidFill>
                <a:effectLst/>
                <a:latin typeface="JetBrains Mono"/>
              </a:rPr>
              <a:t># C'est notre variable compteur que nous allons incrémenter dans la boucle</a:t>
            </a:r>
            <a:br>
              <a:rPr kumimoji="0" lang="fr-FR" altLang="fr-FR" sz="1400" b="0" i="1" u="none" strike="noStrike" cap="none" normalizeH="0" baseline="0" dirty="0">
                <a:ln>
                  <a:noFill/>
                </a:ln>
                <a:solidFill>
                  <a:srgbClr val="717CB4"/>
                </a:solidFill>
                <a:effectLst/>
                <a:latin typeface="JetBrains Mono"/>
              </a:rPr>
            </a:b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C792EA"/>
                </a:solidFill>
                <a:effectLst/>
                <a:latin typeface="JetBrains Mono"/>
              </a:rPr>
              <a:t>while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&lt;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717CB4"/>
                </a:solidFill>
                <a:effectLst/>
                <a:latin typeface="JetBrains Mono"/>
              </a:rPr>
              <a:t># Tant que i est strictement inférieure à 10</a:t>
            </a:r>
            <a:br>
              <a:rPr kumimoji="0" lang="fr-FR" altLang="fr-FR" sz="1400" b="0" i="1" u="none" strike="noStrike" cap="none" normalizeH="0" baseline="0" dirty="0">
                <a:ln>
                  <a:noFill/>
                </a:ln>
                <a:solidFill>
                  <a:srgbClr val="717CB4"/>
                </a:solidFill>
                <a:effectLst/>
                <a:latin typeface="JetBrains Mono"/>
              </a:rPr>
            </a:br>
            <a:r>
              <a:rPr kumimoji="0" lang="fr-FR" altLang="fr-FR" sz="1400" b="0" i="1" u="none" strike="noStrike" cap="none" normalizeH="0" baseline="0" dirty="0">
                <a:ln>
                  <a:noFill/>
                </a:ln>
                <a:solidFill>
                  <a:srgbClr val="717CB4"/>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a:t>
            </a:r>
            <a:r>
              <a:rPr kumimoji="0" lang="fr-FR" altLang="fr-FR" sz="1400" b="0" i="0" u="none" strike="noStrike" cap="none" normalizeH="0" baseline="0" dirty="0">
                <a:ln>
                  <a:noFill/>
                </a:ln>
                <a:solidFill>
                  <a:srgbClr val="89DDFF"/>
                </a:solidFill>
                <a:effectLst/>
                <a:latin typeface="JetBrains Mono"/>
              </a:rPr>
              <a:t>) * </a:t>
            </a:r>
            <a:r>
              <a:rPr kumimoji="0" lang="fr-FR" altLang="fr-FR" sz="1400" b="0" i="0" u="none" strike="noStrike" cap="none" normalizeH="0" baseline="0" dirty="0">
                <a:ln>
                  <a:noFill/>
                </a:ln>
                <a:solidFill>
                  <a:srgbClr val="C3CEE3"/>
                </a:solidFill>
                <a:effectLst/>
                <a:latin typeface="JetBrains Mono"/>
              </a:rPr>
              <a:t>nb</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i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 </a:t>
            </a:r>
            <a:r>
              <a:rPr kumimoji="0" lang="fr-FR" altLang="fr-FR" sz="1400" b="0" i="1" u="none" strike="noStrike" cap="none" normalizeH="0" baseline="0" dirty="0">
                <a:ln>
                  <a:noFill/>
                </a:ln>
                <a:solidFill>
                  <a:srgbClr val="717CB4"/>
                </a:solidFill>
                <a:effectLst/>
                <a:latin typeface="JetBrains Mono"/>
              </a:rPr>
              <a:t># On incrémente i de 1 à chaque tour de boucle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840</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841</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842</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843</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844</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845</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846</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847</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848</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849</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7513"/>
            <a:ext cx="2143536" cy="30777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element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sequence:</a:t>
            </a:r>
            <a:endPar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557191"/>
            <a:ext cx="2568332"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367756"/>
            <a:ext cx="6782626" cy="1384995"/>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les ZER0S"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chaine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if</a:t>
            </a:r>
            <a:r>
              <a:rPr lang="fr-FR" altLang="fr-FR" sz="1400" dirty="0">
                <a:solidFill>
                  <a:schemeClr val="bg1"/>
                </a:solidFill>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bg1"/>
                </a:solidFill>
                <a:latin typeface="Arial" panose="020B0604020202020204" pitchFamily="34" charset="0"/>
              </a:rPr>
              <a:t> in "AEIOUYaeiouy": # lettre est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lettre</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else</a:t>
            </a:r>
            <a:r>
              <a:rPr lang="fr-FR" altLang="fr-FR" sz="1400" dirty="0">
                <a:solidFill>
                  <a:schemeClr val="bg1"/>
                </a:solidFill>
                <a:latin typeface="Arial" panose="020B0604020202020204" pitchFamily="34" charset="0"/>
              </a:rPr>
              <a:t>: # lettre est une consonne... ou plus exactement, lettre n'est pas une voyelle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fr-FR" altLang="fr-FR" sz="1400" dirty="0">
                <a:solidFill>
                  <a:schemeClr val="accent6"/>
                </a:solidFill>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
        <p:nvSpPr>
          <p:cNvPr id="10" name="Rectangle 1">
            <a:extLst>
              <a:ext uri="{FF2B5EF4-FFF2-40B4-BE49-F238E27FC236}">
                <a16:creationId xmlns:a16="http://schemas.microsoft.com/office/drawing/2014/main" id="{0A3AE4B9-614F-461D-AE9E-1D6CB25A4C52}"/>
              </a:ext>
            </a:extLst>
          </p:cNvPr>
          <p:cNvSpPr>
            <a:spLocks noChangeArrowheads="1"/>
          </p:cNvSpPr>
          <p:nvPr/>
        </p:nvSpPr>
        <p:spPr bwMode="auto">
          <a:xfrm>
            <a:off x="228600" y="3824652"/>
            <a:ext cx="2723694"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6"/>
                </a:solidFill>
                <a:latin typeface="Arial" panose="020B0604020202020204" pitchFamily="34" charset="0"/>
              </a:rPr>
              <a:t>‘’Rolf’’, ‘’Jen’’, ‘’Anne’’</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a:t>
            </a:r>
            <a:r>
              <a:rPr kumimoji="0" lang="fr-FR" altLang="fr-FR" sz="1400" b="0" i="0" u="none" strike="noStrike" cap="none" normalizeH="0" baseline="0" dirty="0">
                <a:ln>
                  <a:noFill/>
                </a:ln>
                <a:solidFill>
                  <a:srgbClr val="7030A0"/>
                </a:solidFill>
                <a:effectLst/>
                <a:highlight>
                  <a:srgbClr val="000000"/>
                </a:highlight>
                <a:latin typeface="Arial" panose="020B0604020202020204" pitchFamily="34" charset="0"/>
              </a:rPr>
              <a:t>or</a:t>
            </a: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lang="fr-FR" altLang="fr-FR" sz="1400" dirty="0">
                <a:solidFill>
                  <a:schemeClr val="accent5">
                    <a:lumMod val="40000"/>
                    <a:lumOff val="60000"/>
                  </a:schemeClr>
                </a:solidFill>
                <a:latin typeface="Arial" panose="020B0604020202020204" pitchFamily="34" charset="0"/>
              </a:rPr>
              <a:t>friend</a:t>
            </a:r>
            <a:r>
              <a:rPr lang="fr-FR" altLang="fr-FR" sz="1400" dirty="0">
                <a:solidFill>
                  <a:schemeClr val="bg1"/>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 </a:t>
            </a:r>
            <a:r>
              <a:rPr lang="fr-FR" altLang="fr-FR" sz="1400" dirty="0">
                <a:solidFill>
                  <a:schemeClr val="accent5">
                    <a:lumMod val="40000"/>
                    <a:lumOff val="60000"/>
                  </a:schemeClr>
                </a:solidFill>
                <a:latin typeface="Arial" panose="020B0604020202020204" pitchFamily="34" charset="0"/>
              </a:rPr>
              <a:t>friends</a:t>
            </a:r>
            <a:r>
              <a:rPr lang="fr-FR" altLang="fr-FR" sz="1400" dirty="0">
                <a:solidFill>
                  <a:schemeClr val="bg1"/>
                </a:solidFill>
                <a:highlight>
                  <a:srgbClr val="000000"/>
                </a:highlight>
                <a:latin typeface="Arial" panose="020B0604020202020204" pitchFamily="34" charset="0"/>
              </a:rPr>
              <a:t>:</a:t>
            </a:r>
          </a:p>
          <a:p>
            <a:pPr lvl="0" eaLnBrk="0" fontAlgn="base" hangingPunct="0">
              <a:spcBef>
                <a:spcPct val="0"/>
              </a:spcBef>
              <a:spcAft>
                <a:spcPct val="0"/>
              </a:spcAft>
            </a:pPr>
            <a:r>
              <a:rPr kumimoji="0" lang="fr-FR" altLang="fr-FR" sz="1400" b="0" i="0" u="none" strike="noStrike" cap="none" normalizeH="0" baseline="0" dirty="0">
                <a:ln>
                  <a:noFill/>
                </a:ln>
                <a:solidFill>
                  <a:schemeClr val="bg1"/>
                </a:solidFill>
                <a:effectLst/>
                <a:highlight>
                  <a:srgbClr val="000000"/>
                </a:highlight>
                <a:latin typeface="Arial" panose="020B0604020202020204" pitchFamily="34" charset="0"/>
              </a:rPr>
              <a:t>   </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print(</a:t>
            </a:r>
            <a:r>
              <a:rPr lang="fr-FR" altLang="fr-FR" sz="1400" dirty="0">
                <a:solidFill>
                  <a:schemeClr val="accent5">
                    <a:lumMod val="40000"/>
                    <a:lumOff val="60000"/>
                  </a:schemeClr>
                </a:solidFill>
                <a:latin typeface="Arial" panose="020B0604020202020204" pitchFamily="34" charset="0"/>
              </a:rPr>
              <a:t>friend</a:t>
            </a:r>
            <a:r>
              <a:rPr kumimoji="0" lang="fr-FR" altLang="fr-FR" sz="1400" b="0" i="0" u="none" strike="noStrike" cap="none" normalizeH="0" baseline="0" dirty="0">
                <a:ln>
                  <a:noFill/>
                </a:ln>
                <a:solidFill>
                  <a:schemeClr val="accent5"/>
                </a:solidFill>
                <a:effectLst/>
                <a:highlight>
                  <a:srgbClr val="000000"/>
                </a:highlight>
                <a:latin typeface="Arial" panose="020B0604020202020204" pitchFamily="34" charset="0"/>
              </a:rPr>
              <a:t>)</a:t>
            </a:r>
          </a:p>
        </p:txBody>
      </p:sp>
      <p:sp>
        <p:nvSpPr>
          <p:cNvPr id="11" name="Rectangle 1">
            <a:extLst>
              <a:ext uri="{FF2B5EF4-FFF2-40B4-BE49-F238E27FC236}">
                <a16:creationId xmlns:a16="http://schemas.microsoft.com/office/drawing/2014/main" id="{1064D756-C07B-466B-BC30-2E3F4D4DF941}"/>
              </a:ext>
            </a:extLst>
          </p:cNvPr>
          <p:cNvSpPr>
            <a:spLocks noChangeArrowheads="1"/>
          </p:cNvSpPr>
          <p:nvPr/>
        </p:nvSpPr>
        <p:spPr bwMode="auto">
          <a:xfrm>
            <a:off x="228600" y="4880142"/>
            <a:ext cx="3102131" cy="954107"/>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elements =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1</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4</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6</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7</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8</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0</a:t>
            </a:r>
            <a:r>
              <a:rPr lang="fr-FR" altLang="fr-FR" sz="1400" dirty="0">
                <a:solidFill>
                  <a:schemeClr val="accent5"/>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accent5"/>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highlight>
                  <a:srgbClr val="000000"/>
                </a:highlight>
                <a:latin typeface="Arial" panose="020B0604020202020204" pitchFamily="34" charset="0"/>
              </a:rPr>
              <a:t>for</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_</a:t>
            </a:r>
            <a:r>
              <a:rPr lang="fr-FR" altLang="fr-FR" sz="1400" dirty="0">
                <a:solidFill>
                  <a:schemeClr val="accent5"/>
                </a:solidFill>
                <a:highlight>
                  <a:srgbClr val="000000"/>
                </a:highlight>
                <a:latin typeface="Arial" panose="020B0604020202020204" pitchFamily="34" charset="0"/>
              </a:rPr>
              <a:t> </a:t>
            </a:r>
            <a:r>
              <a:rPr lang="fr-FR" altLang="fr-FR" sz="1400" dirty="0">
                <a:solidFill>
                  <a:srgbClr val="7030A0"/>
                </a:solidFill>
                <a:highlight>
                  <a:srgbClr val="000000"/>
                </a:highlight>
                <a:latin typeface="Arial" panose="020B0604020202020204" pitchFamily="34" charset="0"/>
              </a:rPr>
              <a:t>in</a:t>
            </a:r>
            <a:r>
              <a:rPr lang="fr-FR" altLang="fr-FR" sz="1400" dirty="0">
                <a:solidFill>
                  <a:schemeClr val="accent5"/>
                </a:solidFill>
                <a:highlight>
                  <a:srgbClr val="000000"/>
                </a:highlight>
                <a:latin typeface="Arial" panose="020B0604020202020204" pitchFamily="34" charset="0"/>
              </a:rPr>
              <a:t> </a:t>
            </a:r>
            <a:r>
              <a:rPr lang="fr-FR" altLang="fr-FR" sz="1400" dirty="0">
                <a:solidFill>
                  <a:schemeClr val="bg1"/>
                </a:solidFill>
                <a:highlight>
                  <a:srgbClr val="000000"/>
                </a:highlight>
                <a:latin typeface="Arial" panose="020B0604020202020204" pitchFamily="34" charset="0"/>
              </a:rPr>
              <a:t>éléments</a:t>
            </a:r>
            <a:r>
              <a:rPr lang="fr-FR" altLang="fr-FR" sz="1400" dirty="0">
                <a:solidFill>
                  <a:schemeClr val="accent5"/>
                </a:solidFill>
                <a:highlight>
                  <a:srgbClr val="000000"/>
                </a:highlight>
                <a:latin typeface="Arial" panose="020B0604020202020204" pitchFamily="34" charset="0"/>
              </a:rPr>
              <a:t>:</a:t>
            </a:r>
          </a:p>
          <a:p>
            <a:pPr lvl="0" eaLnBrk="0" fontAlgn="base" hangingPunct="0">
              <a:spcBef>
                <a:spcPct val="0"/>
              </a:spcBef>
              <a:spcAft>
                <a:spcPct val="0"/>
              </a:spcAft>
            </a:pPr>
            <a:r>
              <a:rPr lang="fr-FR" altLang="fr-FR" sz="1400" dirty="0">
                <a:solidFill>
                  <a:schemeClr val="accent5"/>
                </a:solidFill>
                <a:highlight>
                  <a:srgbClr val="000000"/>
                </a:highlight>
                <a:latin typeface="Arial" panose="020B0604020202020204" pitchFamily="34" charset="0"/>
              </a:rPr>
              <a:t>   print(</a:t>
            </a:r>
            <a:r>
              <a:rPr lang="fr-FR" altLang="fr-FR" sz="1400" dirty="0">
                <a:solidFill>
                  <a:schemeClr val="accent6"/>
                </a:solidFill>
                <a:latin typeface="Arial" panose="020B0604020202020204" pitchFamily="34" charset="0"/>
              </a:rPr>
              <a:t>‘’Hello, world!’’</a:t>
            </a:r>
            <a:r>
              <a:rPr lang="fr-FR" altLang="fr-FR" sz="1400" dirty="0">
                <a:solidFill>
                  <a:schemeClr val="accent5"/>
                </a:solidFill>
                <a:highlight>
                  <a:srgbClr val="000000"/>
                </a:highlight>
                <a:latin typeface="Arial" panose="020B0604020202020204" pitchFamily="34" charset="0"/>
              </a:rPr>
              <a:t>)</a:t>
            </a:r>
          </a:p>
        </p:txBody>
      </p:sp>
      <p:sp>
        <p:nvSpPr>
          <p:cNvPr id="13" name="ZoneTexte 12">
            <a:extLst>
              <a:ext uri="{FF2B5EF4-FFF2-40B4-BE49-F238E27FC236}">
                <a16:creationId xmlns:a16="http://schemas.microsoft.com/office/drawing/2014/main" id="{8516BCC2-13DA-46CE-BFD3-66730AF27D88}"/>
              </a:ext>
            </a:extLst>
          </p:cNvPr>
          <p:cNvSpPr txBox="1"/>
          <p:nvPr/>
        </p:nvSpPr>
        <p:spPr>
          <a:xfrm>
            <a:off x="3619913" y="4899995"/>
            <a:ext cx="7088192" cy="1200329"/>
          </a:xfrm>
          <a:prstGeom prst="rect">
            <a:avLst/>
          </a:prstGeom>
          <a:noFill/>
        </p:spPr>
        <p:txBody>
          <a:bodyPr wrap="square" rtlCol="0">
            <a:spAutoFit/>
          </a:bodyPr>
          <a:lstStyle/>
          <a:p>
            <a:r>
              <a:rPr lang="en-US" dirty="0"/>
              <a:t>We call the variable _ when we don’t intend to use the variable for anything. In this example we repeat 10 times the print but we don’t use the content of elements, whereas in the example above we used the content of friends to print it.</a:t>
            </a:r>
            <a:endParaRPr lang="fr-FR" dirty="0"/>
          </a:p>
        </p:txBody>
      </p:sp>
    </p:spTree>
    <p:extLst>
      <p:ext uri="{BB962C8B-B14F-4D97-AF65-F5344CB8AC3E}">
        <p14:creationId xmlns:p14="http://schemas.microsoft.com/office/powerpoint/2010/main" val="2698213102"/>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850</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851</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852</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853</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854</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855</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856</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857</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858</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859</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and range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325564"/>
            <a:ext cx="1933543"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86</a:t>
            </a:fld>
            <a:endParaRPr lang="fr-FR" dirty="0"/>
          </a:p>
        </p:txBody>
      </p:sp>
      <p:sp>
        <p:nvSpPr>
          <p:cNvPr id="8" name="ZoneTexte 7">
            <a:extLst>
              <a:ext uri="{FF2B5EF4-FFF2-40B4-BE49-F238E27FC236}">
                <a16:creationId xmlns:a16="http://schemas.microsoft.com/office/drawing/2014/main" id="{254FCB9D-6A01-4CE1-BC74-FDFDFEA41DC5}"/>
              </a:ext>
            </a:extLst>
          </p:cNvPr>
          <p:cNvSpPr txBox="1"/>
          <p:nvPr/>
        </p:nvSpPr>
        <p:spPr>
          <a:xfrm>
            <a:off x="2851355" y="1415845"/>
            <a:ext cx="6626942" cy="369332"/>
          </a:xfrm>
          <a:prstGeom prst="rect">
            <a:avLst/>
          </a:prstGeom>
          <a:noFill/>
        </p:spPr>
        <p:txBody>
          <a:bodyPr wrap="square" rtlCol="0">
            <a:spAutoFit/>
          </a:bodyPr>
          <a:lstStyle/>
          <a:p>
            <a:r>
              <a:rPr lang="en-US" dirty="0"/>
              <a:t>As on the previous slide, hello world! will be printed 10 times</a:t>
            </a:r>
            <a:endParaRPr lang="fr-FR" dirty="0"/>
          </a:p>
        </p:txBody>
      </p:sp>
      <p:sp>
        <p:nvSpPr>
          <p:cNvPr id="14" name="Rectangle 1">
            <a:extLst>
              <a:ext uri="{FF2B5EF4-FFF2-40B4-BE49-F238E27FC236}">
                <a16:creationId xmlns:a16="http://schemas.microsoft.com/office/drawing/2014/main" id="{84F4E6BD-028B-4F20-97D4-3C04CE260E85}"/>
              </a:ext>
            </a:extLst>
          </p:cNvPr>
          <p:cNvSpPr>
            <a:spLocks noChangeArrowheads="1"/>
          </p:cNvSpPr>
          <p:nvPr/>
        </p:nvSpPr>
        <p:spPr bwMode="auto">
          <a:xfrm>
            <a:off x="260683" y="2133143"/>
            <a:ext cx="2132315"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5</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10</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6"/>
                </a:solidFill>
                <a:highlight>
                  <a:srgbClr val="000000"/>
                </a:highlight>
                <a:latin typeface="Arial" panose="020B0604020202020204" pitchFamily="34" charset="0"/>
              </a:rPr>
              <a:t>Hello, world!</a:t>
            </a:r>
            <a:r>
              <a:rPr lang="en-US" altLang="fr-FR" sz="1400" dirty="0">
                <a:solidFill>
                  <a:schemeClr val="accent6"/>
                </a:solidFill>
                <a:highlight>
                  <a:srgbClr val="000000"/>
                </a:highlight>
                <a:latin typeface="Arial" panose="020B0604020202020204" pitchFamily="34" charset="0"/>
              </a:rPr>
              <a:t>”</a:t>
            </a:r>
            <a:r>
              <a:rPr lang="fr-FR" altLang="fr-FR" sz="1400" dirty="0">
                <a:solidFill>
                  <a:schemeClr val="accent5"/>
                </a:solidFill>
                <a:highlight>
                  <a:srgbClr val="000000"/>
                </a:highlight>
                <a:latin typeface="Arial" panose="020B0604020202020204" pitchFamily="34" charset="0"/>
              </a:rPr>
              <a:t>)</a:t>
            </a:r>
          </a:p>
        </p:txBody>
      </p:sp>
      <p:sp>
        <p:nvSpPr>
          <p:cNvPr id="15" name="ZoneTexte 14">
            <a:extLst>
              <a:ext uri="{FF2B5EF4-FFF2-40B4-BE49-F238E27FC236}">
                <a16:creationId xmlns:a16="http://schemas.microsoft.com/office/drawing/2014/main" id="{1181A659-5062-4017-97C9-381E1AF58D53}"/>
              </a:ext>
            </a:extLst>
          </p:cNvPr>
          <p:cNvSpPr txBox="1"/>
          <p:nvPr/>
        </p:nvSpPr>
        <p:spPr>
          <a:xfrm>
            <a:off x="2851355" y="2210087"/>
            <a:ext cx="6626942" cy="369332"/>
          </a:xfrm>
          <a:prstGeom prst="rect">
            <a:avLst/>
          </a:prstGeom>
          <a:noFill/>
        </p:spPr>
        <p:txBody>
          <a:bodyPr wrap="square" rtlCol="0">
            <a:spAutoFit/>
          </a:bodyPr>
          <a:lstStyle/>
          <a:p>
            <a:r>
              <a:rPr lang="en-US" dirty="0"/>
              <a:t>We will print 5, 6, 7, 8, 9</a:t>
            </a:r>
            <a:endParaRPr lang="fr-FR" dirty="0"/>
          </a:p>
        </p:txBody>
      </p:sp>
      <p:sp>
        <p:nvSpPr>
          <p:cNvPr id="16" name="Rectangle 1">
            <a:extLst>
              <a:ext uri="{FF2B5EF4-FFF2-40B4-BE49-F238E27FC236}">
                <a16:creationId xmlns:a16="http://schemas.microsoft.com/office/drawing/2014/main" id="{88BCD5FF-EFEA-4CCD-9B3D-29656AD66CCD}"/>
              </a:ext>
            </a:extLst>
          </p:cNvPr>
          <p:cNvSpPr>
            <a:spLocks noChangeArrowheads="1"/>
          </p:cNvSpPr>
          <p:nvPr/>
        </p:nvSpPr>
        <p:spPr bwMode="auto">
          <a:xfrm>
            <a:off x="219777" y="3164772"/>
            <a:ext cx="2331087" cy="52322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rgbClr val="7030A0"/>
                </a:solidFill>
                <a:latin typeface="Arial" panose="020B0604020202020204" pitchFamily="34" charset="0"/>
              </a:rPr>
              <a:t>for</a:t>
            </a:r>
            <a:r>
              <a:rPr lang="fr-FR" altLang="fr-FR" sz="1400" dirty="0">
                <a:solidFill>
                  <a:schemeClr val="bg1"/>
                </a:solidFill>
                <a:latin typeface="Arial" panose="020B0604020202020204" pitchFamily="34" charset="0"/>
              </a:rPr>
              <a:t> index </a:t>
            </a:r>
            <a:r>
              <a:rPr lang="fr-FR" altLang="fr-FR" sz="1400" dirty="0">
                <a:solidFill>
                  <a:srgbClr val="7030A0"/>
                </a:solidFill>
                <a:latin typeface="Arial" panose="020B0604020202020204" pitchFamily="34" charset="0"/>
              </a:rPr>
              <a:t>in</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range(</a:t>
            </a:r>
            <a:r>
              <a:rPr lang="fr-FR" altLang="fr-FR" sz="1400" dirty="0">
                <a:solidFill>
                  <a:schemeClr val="accent2"/>
                </a:solidFill>
                <a:latin typeface="Arial" panose="020B0604020202020204" pitchFamily="34" charset="0"/>
              </a:rPr>
              <a:t>2</a:t>
            </a:r>
            <a:r>
              <a:rPr lang="fr-FR" altLang="fr-FR" sz="1400" dirty="0">
                <a:solidFill>
                  <a:schemeClr val="accent5"/>
                </a:solidFill>
                <a:latin typeface="Arial" panose="020B0604020202020204" pitchFamily="34" charset="0"/>
              </a:rPr>
              <a:t>, </a:t>
            </a:r>
            <a:r>
              <a:rPr lang="fr-FR" altLang="fr-FR" sz="1400" dirty="0">
                <a:solidFill>
                  <a:schemeClr val="accent2"/>
                </a:solidFill>
                <a:latin typeface="Arial" panose="020B0604020202020204" pitchFamily="34" charset="0"/>
              </a:rPr>
              <a:t>20</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3</a:t>
            </a:r>
            <a:r>
              <a:rPr lang="fr-FR" altLang="fr-FR" sz="1400" dirty="0">
                <a:solidFill>
                  <a:schemeClr val="accent5"/>
                </a:solidFill>
                <a:latin typeface="Arial" panose="020B0604020202020204" pitchFamily="34" charset="0"/>
              </a:rPr>
              <a: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highlight>
                  <a:srgbClr val="000000"/>
                </a:highlight>
                <a:latin typeface="Arial" panose="020B0604020202020204" pitchFamily="34" charset="0"/>
              </a:rPr>
              <a:t>   </a:t>
            </a:r>
            <a:r>
              <a:rPr lang="fr-FR" altLang="fr-FR" sz="1400" dirty="0">
                <a:solidFill>
                  <a:schemeClr val="accent5"/>
                </a:solidFill>
                <a:highlight>
                  <a:srgbClr val="000000"/>
                </a:highlight>
                <a:latin typeface="Arial" panose="020B0604020202020204" pitchFamily="34" charset="0"/>
              </a:rPr>
              <a:t>print(</a:t>
            </a:r>
            <a:r>
              <a:rPr lang="en-US" altLang="fr-FR" sz="1400" dirty="0">
                <a:solidFill>
                  <a:schemeClr val="bg1"/>
                </a:solidFill>
                <a:latin typeface="Arial" panose="020B0604020202020204" pitchFamily="34" charset="0"/>
              </a:rPr>
              <a:t>index</a:t>
            </a:r>
            <a:r>
              <a:rPr lang="fr-FR" altLang="fr-FR" sz="1400" dirty="0">
                <a:solidFill>
                  <a:schemeClr val="accent5"/>
                </a:solidFill>
                <a:highlight>
                  <a:srgbClr val="000000"/>
                </a:highlight>
                <a:latin typeface="Arial" panose="020B0604020202020204" pitchFamily="34" charset="0"/>
              </a:rPr>
              <a:t>)</a:t>
            </a:r>
          </a:p>
        </p:txBody>
      </p:sp>
      <p:sp>
        <p:nvSpPr>
          <p:cNvPr id="17" name="ZoneTexte 16">
            <a:extLst>
              <a:ext uri="{FF2B5EF4-FFF2-40B4-BE49-F238E27FC236}">
                <a16:creationId xmlns:a16="http://schemas.microsoft.com/office/drawing/2014/main" id="{7638A4EA-24E9-40AA-9D6A-44EC37BA7C73}"/>
              </a:ext>
            </a:extLst>
          </p:cNvPr>
          <p:cNvSpPr txBox="1"/>
          <p:nvPr/>
        </p:nvSpPr>
        <p:spPr>
          <a:xfrm>
            <a:off x="2851355" y="3164772"/>
            <a:ext cx="6626942" cy="369332"/>
          </a:xfrm>
          <a:prstGeom prst="rect">
            <a:avLst/>
          </a:prstGeom>
          <a:noFill/>
        </p:spPr>
        <p:txBody>
          <a:bodyPr wrap="square" rtlCol="0">
            <a:spAutoFit/>
          </a:bodyPr>
          <a:lstStyle/>
          <a:p>
            <a:r>
              <a:rPr lang="en-US" dirty="0"/>
              <a:t>We will print 2, 5, 8, 11, 14, 17</a:t>
            </a:r>
            <a:endParaRPr lang="fr-FR" dirty="0"/>
          </a:p>
        </p:txBody>
      </p:sp>
    </p:spTree>
    <p:extLst>
      <p:ext uri="{BB962C8B-B14F-4D97-AF65-F5344CB8AC3E}">
        <p14:creationId xmlns:p14="http://schemas.microsoft.com/office/powerpoint/2010/main" val="1833955448"/>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860</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861</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862</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863</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864</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865</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866</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867</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868</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 with else</a:t>
            </a:r>
            <a:endParaRPr lang="fr-FR" sz="6000" dirty="0">
              <a:solidFill>
                <a:schemeClr val="accent5">
                  <a:lumMod val="75000"/>
                </a:schemeClr>
              </a:solidFill>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60684" y="1421700"/>
            <a:ext cx="8349916" cy="224676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C3CEE3"/>
                </a:solidFill>
                <a:effectLst/>
                <a:latin typeface="JetBrains Mono"/>
              </a:rPr>
              <a:t>cars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"ok"</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0" u="none" strike="noStrike" cap="none" normalizeH="0" baseline="0" dirty="0">
                <a:ln>
                  <a:noFill/>
                </a:ln>
                <a:solidFill>
                  <a:srgbClr val="C3CEE3"/>
                </a:solidFill>
                <a:effectLst/>
                <a:latin typeface="JetBrains Mono"/>
              </a:rPr>
              <a:t>cars</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status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E88D"/>
                </a:solidFill>
                <a:effectLst/>
                <a:latin typeface="JetBrains Mono"/>
              </a:rPr>
              <a:t>"faulty"</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"Stopping the production line!"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err="1">
                <a:ln>
                  <a:noFill/>
                </a:ln>
                <a:solidFill>
                  <a:srgbClr val="C3E88D"/>
                </a:solidFill>
                <a:effectLst/>
                <a:latin typeface="JetBrains Mono"/>
              </a:rPr>
              <a:t>f"This</a:t>
            </a:r>
            <a:r>
              <a:rPr kumimoji="0" lang="fr-FR" altLang="fr-FR" sz="1400" b="0" i="0" u="none" strike="noStrike" cap="none" normalizeH="0" baseline="0" dirty="0">
                <a:ln>
                  <a:noFill/>
                </a:ln>
                <a:solidFill>
                  <a:srgbClr val="C3E88D"/>
                </a:solidFill>
                <a:effectLst/>
                <a:latin typeface="JetBrains Mono"/>
              </a:rPr>
              <a:t> car is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status</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"Shipping new car to customer!"</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1" u="none" strike="noStrike" cap="none" normalizeH="0" baseline="0" dirty="0">
                <a:ln>
                  <a:noFill/>
                </a:ln>
                <a:solidFill>
                  <a:srgbClr val="C792EA"/>
                </a:solidFill>
                <a:effectLst/>
                <a:latin typeface="JetBrains Mono"/>
              </a:rPr>
              <a:t>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"All cars built successfully. No faulty cars!"</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87</a:t>
            </a:fld>
            <a:endParaRPr lang="fr-FR" dirty="0"/>
          </a:p>
        </p:txBody>
      </p:sp>
      <p:sp>
        <p:nvSpPr>
          <p:cNvPr id="5" name="Rectangle 2">
            <a:extLst>
              <a:ext uri="{FF2B5EF4-FFF2-40B4-BE49-F238E27FC236}">
                <a16:creationId xmlns:a16="http://schemas.microsoft.com/office/drawing/2014/main" id="{4040A000-52DF-49EE-B6C3-537E9C067AB4}"/>
              </a:ext>
            </a:extLst>
          </p:cNvPr>
          <p:cNvSpPr>
            <a:spLocks noChangeArrowheads="1"/>
          </p:cNvSpPr>
          <p:nvPr/>
        </p:nvSpPr>
        <p:spPr bwMode="auto">
          <a:xfrm>
            <a:off x="0" y="43934"/>
            <a:ext cx="184731" cy="369332"/>
          </a:xfrm>
          <a:prstGeom prst="rect">
            <a:avLst/>
          </a:prstGeom>
          <a:solidFill>
            <a:srgbClr val="0F11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000DD7D9-576A-45F5-AC58-E41DE6E6D250}"/>
              </a:ext>
            </a:extLst>
          </p:cNvPr>
          <p:cNvSpPr>
            <a:spLocks noChangeArrowheads="1"/>
          </p:cNvSpPr>
          <p:nvPr/>
        </p:nvSpPr>
        <p:spPr bwMode="auto">
          <a:xfrm>
            <a:off x="260684" y="4212190"/>
            <a:ext cx="8349916"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10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for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1" u="none" strike="noStrike" cap="none" normalizeH="0" baseline="0" dirty="0">
                <a:ln>
                  <a:noFill/>
                </a:ln>
                <a:solidFill>
                  <a:srgbClr val="C792EA"/>
                </a:solidFill>
                <a:effectLst/>
                <a:latin typeface="JetBrains Mono"/>
              </a:rPr>
              <a:t>in </a:t>
            </a:r>
            <a:r>
              <a:rPr kumimoji="0" lang="fr-FR" altLang="fr-FR" sz="1400" b="0" i="1" u="none" strike="noStrike" cap="none" normalizeH="0" baseline="0" dirty="0">
                <a:ln>
                  <a:noFill/>
                </a:ln>
                <a:solidFill>
                  <a:srgbClr val="82AAFF"/>
                </a:solidFill>
                <a:effectLst/>
                <a:latin typeface="JetBrains Mono"/>
              </a:rPr>
              <a:t>range</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F78C6C"/>
                </a:solidFill>
                <a:effectLst/>
                <a:latin typeface="JetBrains Mono"/>
              </a:rPr>
              <a:t>2</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if </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F78C6C"/>
                </a:solidFill>
                <a:effectLst/>
                <a:latin typeface="JetBrains Mono"/>
              </a:rPr>
              <a:t>0</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equals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 </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 </a:t>
            </a:r>
            <a:r>
              <a:rPr kumimoji="0" lang="fr-FR" altLang="fr-FR" sz="1400" b="0" i="0" u="none" strike="noStrike" cap="none" normalizeH="0" baseline="0" dirty="0">
                <a:ln>
                  <a:noFill/>
                </a:ln>
                <a:solidFill>
                  <a:srgbClr val="89DDFF"/>
                </a:solidFill>
                <a:effectLst/>
                <a:latin typeface="JetBrains Mono"/>
              </a:rPr>
              <a:t>// </a:t>
            </a:r>
            <a:r>
              <a:rPr kumimoji="0" lang="fr-FR" altLang="fr-FR" sz="1400" b="0" i="0" u="none" strike="noStrike" cap="none" normalizeH="0" baseline="0" dirty="0">
                <a:ln>
                  <a:noFill/>
                </a:ln>
                <a:solidFill>
                  <a:srgbClr val="C3CEE3"/>
                </a:solidFill>
                <a:effectLst/>
                <a:latin typeface="JetBrains Mono"/>
              </a:rPr>
              <a:t>x</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C792EA"/>
                </a:solidFill>
                <a:effectLst/>
                <a:latin typeface="JetBrains Mono"/>
              </a:rPr>
              <a:t>break</a:t>
            </a:r>
            <a:br>
              <a:rPr kumimoji="0" lang="fr-FR" altLang="fr-FR" sz="1400" b="0" i="1" u="none" strike="noStrike" cap="none" normalizeH="0" baseline="0" dirty="0">
                <a:ln>
                  <a:noFill/>
                </a:ln>
                <a:solidFill>
                  <a:srgbClr val="C792EA"/>
                </a:solidFill>
                <a:effectLst/>
                <a:latin typeface="JetBrains Mono"/>
              </a:rPr>
            </a:br>
            <a:r>
              <a:rPr kumimoji="0" lang="fr-FR" altLang="fr-FR" sz="1400" b="0" i="1" u="none" strike="noStrike" cap="none" normalizeH="0" baseline="0" dirty="0">
                <a:ln>
                  <a:noFill/>
                </a:ln>
                <a:solidFill>
                  <a:srgbClr val="C792EA"/>
                </a:solidFill>
                <a:effectLst/>
                <a:latin typeface="JetBrains Mono"/>
              </a:rPr>
              <a:t>    else</a:t>
            </a:r>
            <a:r>
              <a:rPr kumimoji="0" lang="fr-FR" altLang="fr-FR" sz="1400" b="0" i="0" u="none" strike="noStrike" cap="none" normalizeH="0" baseline="0" dirty="0">
                <a:ln>
                  <a:noFill/>
                </a:ln>
                <a:solidFill>
                  <a:srgbClr val="89DDFF"/>
                </a:solidFill>
                <a:effectLst/>
                <a:latin typeface="JetBrains Mono"/>
              </a:rPr>
              <a:t>:</a:t>
            </a:r>
            <a:br>
              <a:rPr kumimoji="0" lang="fr-FR" altLang="fr-FR" sz="1400" b="0" i="0" u="none" strike="noStrike" cap="none" normalizeH="0" baseline="0" dirty="0">
                <a:ln>
                  <a:noFill/>
                </a:ln>
                <a:solidFill>
                  <a:srgbClr val="89DDFF"/>
                </a:solidFill>
                <a:effectLst/>
                <a:latin typeface="JetBrains Mono"/>
              </a:rPr>
            </a:br>
            <a:r>
              <a:rPr kumimoji="0" lang="fr-FR" altLang="fr-FR" sz="1400" b="0" i="0" u="none" strike="noStrike" cap="none" normalizeH="0" baseline="0" dirty="0">
                <a:ln>
                  <a:noFill/>
                </a:ln>
                <a:solidFill>
                  <a:srgbClr val="89DDFF"/>
                </a:solidFill>
                <a:effectLst/>
                <a:latin typeface="JetBrains Mono"/>
              </a:rPr>
              <a:t>        </a:t>
            </a:r>
            <a:r>
              <a:rPr kumimoji="0" lang="fr-FR" altLang="fr-FR" sz="1400" b="0" i="1" u="none" strike="noStrike" cap="none" normalizeH="0" baseline="0" dirty="0">
                <a:ln>
                  <a:noFill/>
                </a:ln>
                <a:solidFill>
                  <a:srgbClr val="82AAFF"/>
                </a:solidFill>
                <a:effectLst/>
                <a:latin typeface="JetBrains Mono"/>
              </a:rPr>
              <a:t>print</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f"</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CEE3"/>
                </a:solidFill>
                <a:effectLst/>
                <a:latin typeface="JetBrains Mono"/>
              </a:rPr>
              <a:t>n</a:t>
            </a:r>
            <a:r>
              <a:rPr kumimoji="0" lang="fr-FR" altLang="fr-FR" sz="1400" b="0" i="0" u="none" strike="noStrike" cap="none" normalizeH="0" baseline="0" dirty="0">
                <a:ln>
                  <a:noFill/>
                </a:ln>
                <a:solidFill>
                  <a:srgbClr val="89DDFF"/>
                </a:solidFill>
                <a:effectLst/>
                <a:latin typeface="JetBrains Mono"/>
              </a:rPr>
              <a:t>}</a:t>
            </a:r>
            <a:r>
              <a:rPr kumimoji="0" lang="fr-FR" altLang="fr-FR" sz="1400" b="0" i="0" u="none" strike="noStrike" cap="none" normalizeH="0" baseline="0" dirty="0">
                <a:ln>
                  <a:noFill/>
                </a:ln>
                <a:solidFill>
                  <a:srgbClr val="C3E88D"/>
                </a:solidFill>
                <a:effectLst/>
                <a:latin typeface="JetBrains Mono"/>
              </a:rPr>
              <a:t> is a prime number."</a:t>
            </a:r>
            <a:r>
              <a:rPr kumimoji="0" lang="fr-FR" altLang="fr-FR" sz="1400" b="0" i="0" u="none" strike="noStrike" cap="none" normalizeH="0" baseline="0" dirty="0">
                <a:ln>
                  <a:noFill/>
                </a:ln>
                <a:solidFill>
                  <a:srgbClr val="89DDFF"/>
                </a:solidFill>
                <a:effectLst/>
                <a:latin typeface="JetBrains Mono"/>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
        <p:nvSpPr>
          <p:cNvPr id="12" name="ZoneTexte 11">
            <a:extLst>
              <a:ext uri="{FF2B5EF4-FFF2-40B4-BE49-F238E27FC236}">
                <a16:creationId xmlns:a16="http://schemas.microsoft.com/office/drawing/2014/main" id="{B0DDD963-AD7F-4F85-9C73-AA4CF1999C58}"/>
              </a:ext>
            </a:extLst>
          </p:cNvPr>
          <p:cNvSpPr txBox="1"/>
          <p:nvPr/>
        </p:nvSpPr>
        <p:spPr>
          <a:xfrm>
            <a:off x="8871285" y="4458412"/>
            <a:ext cx="3152102" cy="523220"/>
          </a:xfrm>
          <a:prstGeom prst="rect">
            <a:avLst/>
          </a:prstGeom>
          <a:noFill/>
        </p:spPr>
        <p:txBody>
          <a:bodyPr wrap="square" rtlCol="0">
            <a:spAutoFit/>
          </a:bodyPr>
          <a:lstStyle/>
          <a:p>
            <a:r>
              <a:rPr lang="en-US" sz="1400" dirty="0"/>
              <a:t>Trouver les nombres premier entre 1 et 10</a:t>
            </a:r>
            <a:endParaRPr lang="fr-FR" sz="1400" dirty="0"/>
          </a:p>
        </p:txBody>
      </p:sp>
    </p:spTree>
    <p:extLst>
      <p:ext uri="{BB962C8B-B14F-4D97-AF65-F5344CB8AC3E}">
        <p14:creationId xmlns:p14="http://schemas.microsoft.com/office/powerpoint/2010/main" val="1381887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259203"/>
            <a:ext cx="8691803"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rgbClr val="7030A0"/>
                </a:solidFill>
                <a:latin typeface="JetBrains Mono"/>
              </a:rPr>
              <a:t>while</a:t>
            </a:r>
            <a:r>
              <a:rPr lang="fr-FR" altLang="fr-FR" sz="1200" dirty="0">
                <a:solidFill>
                  <a:schemeClr val="bg1"/>
                </a:solidFill>
                <a:latin typeface="JetBrains Mono"/>
              </a:rPr>
              <a:t> </a:t>
            </a:r>
            <a:r>
              <a:rPr lang="fr-FR" altLang="fr-FR" sz="1200" dirty="0">
                <a:solidFill>
                  <a:schemeClr val="accent2"/>
                </a:solidFill>
                <a:latin typeface="JetBrains Mono"/>
              </a:rPr>
              <a:t>1</a:t>
            </a:r>
            <a:r>
              <a:rPr lang="fr-FR" altLang="fr-FR" sz="1200" dirty="0">
                <a:solidFill>
                  <a:schemeClr val="accent5"/>
                </a:solidFill>
                <a:latin typeface="JetBrains Mono"/>
              </a:rPr>
              <a:t>:</a:t>
            </a:r>
            <a:r>
              <a:rPr lang="fr-FR" altLang="fr-FR" sz="1200" dirty="0">
                <a:solidFill>
                  <a:schemeClr val="bg1"/>
                </a:solidFill>
                <a:latin typeface="JetBrains Mono"/>
              </a:rPr>
              <a:t> </a:t>
            </a:r>
            <a:r>
              <a:rPr lang="fr-FR" altLang="fr-FR" sz="1200" dirty="0">
                <a:solidFill>
                  <a:srgbClr val="8080CA"/>
                </a:solidFill>
                <a:latin typeface="JetBrains Mono"/>
              </a:rPr>
              <a:t># 1 est toujours vrai -&gt; boucle infinie</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5"/>
                </a:solidFill>
                <a:latin typeface="JetBrains Mono"/>
              </a:rPr>
              <a:t>input(</a:t>
            </a:r>
            <a:r>
              <a:rPr lang="fr-FR" altLang="fr-FR" sz="1200" dirty="0">
                <a:solidFill>
                  <a:schemeClr val="accent6"/>
                </a:solidFill>
                <a:latin typeface="JetBrains Mono"/>
              </a:rPr>
              <a:t>"Tapez 'Q' pour quitter : "</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a:t>
            </a:r>
            <a:r>
              <a:rPr lang="fr-FR" altLang="fr-FR" sz="1200" dirty="0">
                <a:solidFill>
                  <a:schemeClr val="accent1">
                    <a:lumMod val="40000"/>
                    <a:lumOff val="60000"/>
                  </a:schemeClr>
                </a:solidFill>
                <a:latin typeface="JetBrains Mono"/>
              </a:rPr>
              <a:t>lettre</a:t>
            </a:r>
            <a:r>
              <a:rPr lang="fr-FR" altLang="fr-FR" sz="1200" dirty="0">
                <a:solidFill>
                  <a:schemeClr val="bg1"/>
                </a:solidFill>
                <a:latin typeface="JetBrains Mono"/>
              </a:rPr>
              <a:t> </a:t>
            </a:r>
            <a:r>
              <a:rPr lang="fr-FR" altLang="fr-FR" sz="1200" dirty="0">
                <a:solidFill>
                  <a:schemeClr val="accent5">
                    <a:lumMod val="20000"/>
                    <a:lumOff val="80000"/>
                  </a:schemeClr>
                </a:solidFill>
                <a:latin typeface="JetBrains Mono"/>
              </a:rPr>
              <a:t>==</a:t>
            </a:r>
            <a:r>
              <a:rPr lang="fr-FR" altLang="fr-FR" sz="1200" dirty="0">
                <a:solidFill>
                  <a:schemeClr val="bg1"/>
                </a:solidFill>
                <a:latin typeface="JetBrains Mono"/>
              </a:rPr>
              <a:t> </a:t>
            </a:r>
            <a:r>
              <a:rPr lang="fr-FR" altLang="fr-FR" sz="1200" dirty="0">
                <a:solidFill>
                  <a:schemeClr val="accent6"/>
                </a:solidFill>
                <a:latin typeface="JetBrains Mono"/>
              </a:rPr>
              <a:t>"Q"</a:t>
            </a:r>
            <a:r>
              <a:rPr lang="fr-FR" altLang="fr-FR" sz="1200" dirty="0">
                <a:solidFill>
                  <a:schemeClr val="accent5">
                    <a:lumMod val="20000"/>
                    <a:lumOff val="80000"/>
                  </a:schemeClr>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"Fin de la boucle"</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break</a:t>
            </a:r>
            <a:endParaRPr kumimoji="0" lang="fr-FR" altLang="fr-FR" sz="1200" b="0" i="0" u="none" strike="noStrike" cap="none" normalizeH="0" baseline="0" dirty="0">
              <a:ln>
                <a:noFill/>
              </a:ln>
              <a:solidFill>
                <a:srgbClr val="7030A0"/>
              </a:solidFill>
              <a:effectLst/>
              <a:highlight>
                <a:srgbClr val="000000"/>
              </a:highlight>
              <a:latin typeface="JetBrains Mono"/>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7" y="478668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5">
                    <a:lumMod val="40000"/>
                    <a:lumOff val="60000"/>
                  </a:schemeClr>
                </a:solidFill>
                <a:latin typeface="JetBrains Mono"/>
              </a:rPr>
              <a:t>i =</a:t>
            </a:r>
            <a:r>
              <a:rPr lang="fr-FR" altLang="fr-FR" sz="1200" dirty="0">
                <a:solidFill>
                  <a:schemeClr val="bg1"/>
                </a:solidFill>
                <a:latin typeface="JetBrains Mono"/>
              </a:rPr>
              <a:t> </a:t>
            </a:r>
            <a:r>
              <a:rPr lang="fr-FR" altLang="fr-FR" sz="1200" dirty="0">
                <a:solidFill>
                  <a:schemeClr val="accent2"/>
                </a:solidFill>
                <a:latin typeface="JetBrains Mono"/>
              </a:rPr>
              <a:t>1</a:t>
            </a:r>
          </a:p>
          <a:p>
            <a:pPr lvl="0" eaLnBrk="0" fontAlgn="base" hangingPunct="0">
              <a:spcBef>
                <a:spcPct val="0"/>
              </a:spcBef>
              <a:spcAft>
                <a:spcPct val="0"/>
              </a:spcAft>
            </a:pPr>
            <a:r>
              <a:rPr lang="fr-FR" altLang="fr-FR" sz="1200" dirty="0">
                <a:solidFill>
                  <a:srgbClr val="7030A0"/>
                </a:solidFill>
                <a:latin typeface="JetBrains Mono"/>
              </a:rPr>
              <a:t>while i &lt; 20: # Tant que i est inférieure à 20</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if</a:t>
            </a:r>
            <a:r>
              <a:rPr lang="fr-FR" altLang="fr-FR" sz="1200" dirty="0">
                <a:solidFill>
                  <a:schemeClr val="bg1"/>
                </a:solidFill>
                <a:latin typeface="JetBrains Mono"/>
              </a:rPr>
              <a:t> i </a:t>
            </a:r>
            <a:r>
              <a:rPr lang="fr-FR" altLang="fr-FR" sz="1200" dirty="0">
                <a:solidFill>
                  <a:schemeClr val="accent5">
                    <a:lumMod val="60000"/>
                    <a:lumOff val="4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3</a:t>
            </a:r>
            <a:r>
              <a:rPr lang="fr-FR" altLang="fr-FR" sz="1200" dirty="0">
                <a:solidFill>
                  <a:schemeClr val="bg1"/>
                </a:solidFill>
                <a:latin typeface="JetBrains Mono"/>
              </a:rPr>
              <a:t>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0</a:t>
            </a:r>
            <a:r>
              <a:rPr lang="fr-FR" altLang="fr-FR" sz="1200" dirty="0">
                <a:solidFill>
                  <a:schemeClr val="bg1"/>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 </a:t>
            </a:r>
            <a:r>
              <a:rPr lang="fr-FR" altLang="fr-FR" sz="1200" dirty="0">
                <a:solidFill>
                  <a:schemeClr val="accent5">
                    <a:lumMod val="40000"/>
                    <a:lumOff val="60000"/>
                  </a:schemeClr>
                </a:solidFill>
                <a:latin typeface="JetBrains Mono"/>
              </a:rPr>
              <a:t>+=</a:t>
            </a:r>
            <a:r>
              <a:rPr lang="fr-FR" altLang="fr-FR" sz="1200" dirty="0">
                <a:solidFill>
                  <a:schemeClr val="bg1"/>
                </a:solidFill>
                <a:latin typeface="JetBrains Mono"/>
              </a:rPr>
              <a:t> </a:t>
            </a:r>
            <a:r>
              <a:rPr lang="fr-FR" altLang="fr-FR" sz="1200" dirty="0">
                <a:solidFill>
                  <a:schemeClr val="accent2"/>
                </a:solidFill>
                <a:latin typeface="JetBrains Mono"/>
              </a:rPr>
              <a:t>4</a:t>
            </a:r>
            <a:r>
              <a:rPr lang="fr-FR" altLang="fr-FR" sz="1200" dirty="0">
                <a:solidFill>
                  <a:schemeClr val="bg1"/>
                </a:solidFill>
                <a:latin typeface="JetBrains Mono"/>
              </a:rPr>
              <a:t> # On ajoute 4 à i</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bg1"/>
                </a:solidFill>
                <a:latin typeface="JetBrains Mono"/>
              </a:rPr>
              <a:t>"On incrémente i de 4. i est maintenant égale à",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rgbClr val="7030A0"/>
                </a:solidFill>
                <a:latin typeface="JetBrains Mono"/>
              </a:rPr>
              <a:t>continue</a:t>
            </a:r>
            <a:r>
              <a:rPr lang="fr-FR" altLang="fr-FR" sz="1200" dirty="0">
                <a:solidFill>
                  <a:schemeClr val="bg1"/>
                </a:solidFill>
                <a:latin typeface="JetBrains Mono"/>
              </a:rPr>
              <a:t> </a:t>
            </a:r>
            <a:r>
              <a:rPr lang="fr-FR" altLang="fr-FR" sz="1200" dirty="0">
                <a:solidFill>
                  <a:srgbClr val="8080CA"/>
                </a:solidFill>
                <a:latin typeface="JetBrains Mono"/>
              </a:rPr>
              <a:t># On retourne au while sans exécuter les autres lignes</a:t>
            </a:r>
          </a:p>
          <a:p>
            <a:pPr lvl="0" eaLnBrk="0" fontAlgn="base" hangingPunct="0">
              <a:spcBef>
                <a:spcPct val="0"/>
              </a:spcBef>
              <a:spcAft>
                <a:spcPct val="0"/>
              </a:spcAft>
            </a:pPr>
            <a:r>
              <a:rPr lang="fr-FR" altLang="fr-FR" sz="1200" dirty="0">
                <a:solidFill>
                  <a:schemeClr val="bg1"/>
                </a:solidFill>
                <a:latin typeface="JetBrains Mono"/>
              </a:rPr>
              <a:t>    </a:t>
            </a:r>
            <a:r>
              <a:rPr lang="fr-FR" altLang="fr-FR" sz="1200" dirty="0">
                <a:solidFill>
                  <a:schemeClr val="accent5"/>
                </a:solidFill>
                <a:latin typeface="JetBrains Mono"/>
              </a:rPr>
              <a:t>print(</a:t>
            </a:r>
            <a:r>
              <a:rPr lang="fr-FR" altLang="fr-FR" sz="1200" dirty="0">
                <a:solidFill>
                  <a:schemeClr val="accent6"/>
                </a:solidFill>
                <a:latin typeface="JetBrains Mono"/>
              </a:rPr>
              <a:t>"La variable i ="</a:t>
            </a:r>
            <a:r>
              <a:rPr lang="fr-FR" altLang="fr-FR" sz="1200" dirty="0">
                <a:solidFill>
                  <a:schemeClr val="accent5">
                    <a:lumMod val="40000"/>
                    <a:lumOff val="60000"/>
                  </a:schemeClr>
                </a:solidFill>
                <a:latin typeface="JetBrains Mono"/>
              </a:rPr>
              <a:t>, i</a:t>
            </a:r>
            <a:r>
              <a:rPr lang="fr-FR" altLang="fr-FR" sz="1200" dirty="0">
                <a:solidFill>
                  <a:schemeClr val="accent5"/>
                </a:solidFill>
                <a:latin typeface="JetBrains Mono"/>
              </a:rPr>
              <a:t>)</a:t>
            </a:r>
          </a:p>
          <a:p>
            <a:pPr lvl="0" eaLnBrk="0" fontAlgn="base" hangingPunct="0">
              <a:spcBef>
                <a:spcPct val="0"/>
              </a:spcBef>
              <a:spcAft>
                <a:spcPct val="0"/>
              </a:spcAft>
            </a:pPr>
            <a:r>
              <a:rPr lang="fr-FR" altLang="fr-FR" sz="1200" dirty="0">
                <a:solidFill>
                  <a:schemeClr val="bg1"/>
                </a:solidFill>
                <a:latin typeface="JetBrains Mono"/>
              </a:rPr>
              <a:t>    i</a:t>
            </a:r>
            <a:r>
              <a:rPr lang="fr-FR" altLang="fr-FR" sz="1200" dirty="0">
                <a:solidFill>
                  <a:schemeClr val="accent5">
                    <a:lumMod val="40000"/>
                    <a:lumOff val="60000"/>
                  </a:schemeClr>
                </a:solidFill>
                <a:latin typeface="JetBrains Mono"/>
              </a:rPr>
              <a:t> += </a:t>
            </a:r>
            <a:r>
              <a:rPr lang="fr-FR" altLang="fr-FR" sz="1200" dirty="0">
                <a:solidFill>
                  <a:schemeClr val="accent2"/>
                </a:solidFill>
                <a:latin typeface="JetBrains Mono"/>
              </a:rPr>
              <a:t>1</a:t>
            </a:r>
            <a:r>
              <a:rPr lang="fr-FR" altLang="fr-FR" sz="1200" dirty="0">
                <a:solidFill>
                  <a:schemeClr val="bg1"/>
                </a:solidFill>
                <a:latin typeface="JetBrains Mono"/>
              </a:rPr>
              <a:t> </a:t>
            </a:r>
            <a:r>
              <a:rPr lang="fr-FR" altLang="fr-FR" sz="1200" dirty="0">
                <a:solidFill>
                  <a:srgbClr val="8080CA"/>
                </a:solidFill>
                <a:latin typeface="JetBrains Mono"/>
              </a:rPr>
              <a:t># Dans le cas classique on ajoute juste 1 à i</a:t>
            </a: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88</a:t>
            </a:fld>
            <a:endParaRPr lang="fr-FR" dirty="0"/>
          </a:p>
        </p:txBody>
      </p:sp>
      <p:sp>
        <p:nvSpPr>
          <p:cNvPr id="10" name="Rectangle 1">
            <a:extLst>
              <a:ext uri="{FF2B5EF4-FFF2-40B4-BE49-F238E27FC236}">
                <a16:creationId xmlns:a16="http://schemas.microsoft.com/office/drawing/2014/main" id="{EDD2A047-67C1-4316-BE2A-EAD8E97DF1DE}"/>
              </a:ext>
            </a:extLst>
          </p:cNvPr>
          <p:cNvSpPr>
            <a:spLocks noChangeArrowheads="1"/>
          </p:cNvSpPr>
          <p:nvPr/>
        </p:nvSpPr>
        <p:spPr bwMode="auto">
          <a:xfrm>
            <a:off x="419097" y="2715379"/>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200" dirty="0">
                <a:solidFill>
                  <a:srgbClr val="C3CEE3"/>
                </a:solidFill>
                <a:latin typeface="JetBrains Mono"/>
              </a:rPr>
              <a:t>cars </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 </a:t>
            </a:r>
            <a:r>
              <a:rPr lang="fr-FR" altLang="fr-FR" sz="1200" dirty="0">
                <a:solidFill>
                  <a:srgbClr val="C3E88D"/>
                </a:solidFill>
                <a:latin typeface="JetBrains Mono"/>
              </a:rPr>
              <a:t>"ok"</a:t>
            </a:r>
            <a:r>
              <a:rPr lang="fr-FR" altLang="fr-FR" sz="1200" dirty="0">
                <a:solidFill>
                  <a:srgbClr val="89DDFF"/>
                </a:solidFill>
                <a:latin typeface="JetBrains Mono"/>
              </a:rPr>
              <a:t>]</a:t>
            </a:r>
            <a:br>
              <a:rPr lang="fr-FR" altLang="fr-FR" sz="1200" dirty="0">
                <a:solidFill>
                  <a:srgbClr val="89DDFF"/>
                </a:solidFill>
                <a:latin typeface="JetBrains Mono"/>
              </a:rPr>
            </a:br>
            <a:br>
              <a:rPr lang="fr-FR" altLang="fr-FR" sz="1200" dirty="0">
                <a:solidFill>
                  <a:srgbClr val="89DDFF"/>
                </a:solidFill>
                <a:latin typeface="JetBrains Mono"/>
              </a:rPr>
            </a:br>
            <a:r>
              <a:rPr lang="fr-FR" altLang="fr-FR" sz="1200" i="1" dirty="0">
                <a:solidFill>
                  <a:srgbClr val="C792EA"/>
                </a:solidFill>
                <a:latin typeface="JetBrains Mono"/>
              </a:rPr>
              <a:t>for </a:t>
            </a:r>
            <a:r>
              <a:rPr lang="fr-FR" altLang="fr-FR" sz="1200" dirty="0">
                <a:solidFill>
                  <a:srgbClr val="C3CEE3"/>
                </a:solidFill>
                <a:latin typeface="JetBrains Mono"/>
              </a:rPr>
              <a:t>status </a:t>
            </a:r>
            <a:r>
              <a:rPr lang="fr-FR" altLang="fr-FR" sz="1200" i="1" dirty="0">
                <a:solidFill>
                  <a:srgbClr val="C792EA"/>
                </a:solidFill>
                <a:latin typeface="JetBrains Mono"/>
              </a:rPr>
              <a:t>in </a:t>
            </a:r>
            <a:r>
              <a:rPr lang="fr-FR" altLang="fr-FR" sz="1200" dirty="0">
                <a:solidFill>
                  <a:srgbClr val="C3CEE3"/>
                </a:solidFill>
                <a:latin typeface="JetBrains Mono"/>
              </a:rPr>
              <a:t>cars</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if </a:t>
            </a:r>
            <a:r>
              <a:rPr lang="fr-FR" altLang="fr-FR" sz="1200" dirty="0">
                <a:solidFill>
                  <a:srgbClr val="C3CEE3"/>
                </a:solidFill>
                <a:latin typeface="JetBrains Mono"/>
              </a:rPr>
              <a:t>status </a:t>
            </a:r>
            <a:r>
              <a:rPr lang="fr-FR" altLang="fr-FR" sz="1200" dirty="0">
                <a:solidFill>
                  <a:srgbClr val="89DDFF"/>
                </a:solidFill>
                <a:latin typeface="JetBrains Mono"/>
              </a:rPr>
              <a:t>== </a:t>
            </a:r>
            <a:r>
              <a:rPr lang="fr-FR" altLang="fr-FR" sz="1200" dirty="0">
                <a:solidFill>
                  <a:srgbClr val="C3E88D"/>
                </a:solidFill>
                <a:latin typeface="JetBrains Mono"/>
              </a:rPr>
              <a:t>"faulty"</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a:solidFill>
                  <a:srgbClr val="C3E88D"/>
                </a:solidFill>
                <a:latin typeface="JetBrains Mono"/>
              </a:rPr>
              <a:t>"Stopping the production line!"</a:t>
            </a:r>
            <a:r>
              <a:rPr lang="fr-FR" altLang="fr-FR" sz="1200" dirty="0">
                <a:solidFill>
                  <a:srgbClr val="89DDFF"/>
                </a:solidFill>
                <a:latin typeface="JetBrains Mono"/>
              </a:rPr>
              <a:t>)</a:t>
            </a:r>
            <a:br>
              <a:rPr lang="fr-FR" altLang="fr-FR" sz="1200" dirty="0">
                <a:solidFill>
                  <a:srgbClr val="89DDFF"/>
                </a:solidFill>
                <a:latin typeface="JetBrains Mono"/>
              </a:rPr>
            </a:br>
            <a:r>
              <a:rPr lang="fr-FR" altLang="fr-FR" sz="1200" dirty="0">
                <a:solidFill>
                  <a:srgbClr val="89DDFF"/>
                </a:solidFill>
                <a:latin typeface="JetBrains Mono"/>
              </a:rPr>
              <a:t>        </a:t>
            </a:r>
            <a:r>
              <a:rPr lang="fr-FR" altLang="fr-FR" sz="1200" i="1" dirty="0">
                <a:solidFill>
                  <a:srgbClr val="C792EA"/>
                </a:solidFill>
                <a:latin typeface="JetBrains Mono"/>
              </a:rPr>
              <a:t>break</a:t>
            </a:r>
            <a:br>
              <a:rPr lang="fr-FR" altLang="fr-FR" sz="1200" i="1" dirty="0">
                <a:solidFill>
                  <a:srgbClr val="C792EA"/>
                </a:solidFill>
                <a:latin typeface="JetBrains Mono"/>
              </a:rPr>
            </a:br>
            <a:r>
              <a:rPr lang="fr-FR" altLang="fr-FR" sz="1200" i="1" dirty="0">
                <a:solidFill>
                  <a:srgbClr val="C792EA"/>
                </a:solidFill>
                <a:latin typeface="JetBrains Mono"/>
              </a:rPr>
              <a:t>    </a:t>
            </a:r>
            <a:r>
              <a:rPr lang="fr-FR" altLang="fr-FR" sz="1200" i="1" dirty="0">
                <a:solidFill>
                  <a:srgbClr val="82AAFF"/>
                </a:solidFill>
                <a:latin typeface="JetBrains Mono"/>
              </a:rPr>
              <a:t>print</a:t>
            </a:r>
            <a:r>
              <a:rPr lang="fr-FR" altLang="fr-FR" sz="1200" dirty="0">
                <a:solidFill>
                  <a:srgbClr val="89DDFF"/>
                </a:solidFill>
                <a:latin typeface="JetBrains Mono"/>
              </a:rPr>
              <a:t>(</a:t>
            </a:r>
            <a:r>
              <a:rPr lang="fr-FR" altLang="fr-FR" sz="1200" dirty="0" err="1">
                <a:solidFill>
                  <a:srgbClr val="C3E88D"/>
                </a:solidFill>
                <a:latin typeface="JetBrains Mono"/>
              </a:rPr>
              <a:t>f"This</a:t>
            </a:r>
            <a:r>
              <a:rPr lang="fr-FR" altLang="fr-FR" sz="1200" dirty="0">
                <a:solidFill>
                  <a:srgbClr val="C3E88D"/>
                </a:solidFill>
                <a:latin typeface="JetBrains Mono"/>
              </a:rPr>
              <a:t> car is </a:t>
            </a:r>
            <a:r>
              <a:rPr lang="fr-FR" altLang="fr-FR" sz="1200" dirty="0">
                <a:solidFill>
                  <a:srgbClr val="89DDFF"/>
                </a:solidFill>
                <a:latin typeface="JetBrains Mono"/>
              </a:rPr>
              <a:t>{</a:t>
            </a:r>
            <a:r>
              <a:rPr lang="fr-FR" altLang="fr-FR" sz="1200" dirty="0">
                <a:solidFill>
                  <a:srgbClr val="C3CEE3"/>
                </a:solidFill>
                <a:latin typeface="JetBrains Mono"/>
              </a:rPr>
              <a:t>status</a:t>
            </a:r>
            <a:r>
              <a:rPr lang="fr-FR" altLang="fr-FR" sz="1200" dirty="0">
                <a:solidFill>
                  <a:srgbClr val="89DDFF"/>
                </a:solidFill>
                <a:latin typeface="JetBrains Mono"/>
              </a:rPr>
              <a:t>}</a:t>
            </a:r>
            <a:r>
              <a:rPr lang="fr-FR" altLang="fr-FR" sz="1200" dirty="0">
                <a:solidFill>
                  <a:srgbClr val="C3E88D"/>
                </a:solidFill>
                <a:latin typeface="JetBrains Mono"/>
              </a:rPr>
              <a:t>."</a:t>
            </a:r>
            <a:r>
              <a:rPr lang="fr-FR" altLang="fr-FR" sz="1200" dirty="0">
                <a:solidFill>
                  <a:srgbClr val="89DDFF"/>
                </a:solidFill>
                <a:latin typeface="JetBrains Mono"/>
              </a:rPr>
              <a:t>)</a:t>
            </a:r>
            <a:endParaRPr lang="fr-FR" altLang="fr-FR" sz="2800" dirty="0">
              <a:latin typeface="Arial" panose="020B0604020202020204" pitchFamily="34" charset="0"/>
            </a:endParaRPr>
          </a:p>
          <a:p>
            <a:pPr lvl="0" eaLnBrk="0" fontAlgn="base" hangingPunct="0">
              <a:spcBef>
                <a:spcPct val="0"/>
              </a:spcBef>
              <a:spcAft>
                <a:spcPct val="0"/>
              </a:spcAft>
            </a:pPr>
            <a:endParaRPr lang="fr-FR" altLang="fr-FR" sz="1200" dirty="0">
              <a:solidFill>
                <a:srgbClr val="8080CA"/>
              </a:solidFill>
              <a:latin typeface="Arial" panose="020B0604020202020204" pitchFamily="34" charset="0"/>
            </a:endParaRPr>
          </a:p>
        </p:txBody>
      </p:sp>
    </p:spTree>
    <p:extLst>
      <p:ext uri="{BB962C8B-B14F-4D97-AF65-F5344CB8AC3E}">
        <p14:creationId xmlns:p14="http://schemas.microsoft.com/office/powerpoint/2010/main" val="31039078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506646" y="1326244"/>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br>
              <a:rPr kumimoji="0" lang="fr-FR" altLang="fr-FR" sz="1200" b="0" i="0" u="none" strike="noStrike" cap="none" normalizeH="0" baseline="0" dirty="0">
                <a:ln>
                  <a:noFill/>
                </a:ln>
                <a:solidFill>
                  <a:srgbClr val="F78C6C"/>
                </a:solidFill>
                <a:effectLst/>
                <a:latin typeface="JetBrains Mono"/>
              </a:rPr>
            </a:br>
            <a:r>
              <a:rPr kumimoji="0" lang="fr-FR" altLang="fr-FR" sz="1200" b="0" i="1" u="none" strike="noStrike" cap="none" normalizeH="0" baseline="0" dirty="0">
                <a:ln>
                  <a:noFill/>
                </a:ln>
                <a:solidFill>
                  <a:srgbClr val="C792EA"/>
                </a:solidFill>
                <a:effectLst/>
                <a:latin typeface="JetBrains Mono"/>
              </a:rPr>
              <a:t>while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&lt; </a:t>
            </a:r>
            <a:r>
              <a:rPr kumimoji="0" lang="fr-FR" altLang="fr-FR" sz="1200" b="0" i="0" u="none" strike="noStrike" cap="none" normalizeH="0" baseline="0" dirty="0">
                <a:ln>
                  <a:noFill/>
                </a:ln>
                <a:solidFill>
                  <a:srgbClr val="F78C6C"/>
                </a:solidFill>
                <a:effectLst/>
                <a:latin typeface="JetBrains Mono"/>
              </a:rPr>
              <a:t>20</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717CB4"/>
                </a:solidFill>
                <a:effectLst/>
                <a:latin typeface="JetBrains Mono"/>
              </a:rPr>
              <a:t># Tant que i est inférieure à 20</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 </a:t>
            </a:r>
            <a:r>
              <a:rPr kumimoji="0" lang="fr-FR" altLang="fr-FR" sz="1200" b="0" i="1" u="none" strike="noStrike" cap="none" normalizeH="0" baseline="0" dirty="0">
                <a:ln>
                  <a:noFill/>
                </a:ln>
                <a:solidFill>
                  <a:srgbClr val="717CB4"/>
                </a:solidFill>
                <a:effectLst/>
                <a:latin typeface="JetBrains Mono"/>
              </a:rPr>
              <a:t># On ajoute 4 à i</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"On incrémente i de 4. i est maintenant égale à"</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continue </a:t>
            </a:r>
            <a:r>
              <a:rPr kumimoji="0" lang="fr-FR" altLang="fr-FR" sz="1200" b="0" i="1" u="none" strike="noStrike" cap="none" normalizeH="0" baseline="0" dirty="0">
                <a:ln>
                  <a:noFill/>
                </a:ln>
                <a:solidFill>
                  <a:srgbClr val="717CB4"/>
                </a:solidFill>
                <a:effectLst/>
                <a:latin typeface="JetBrains Mono"/>
              </a:rPr>
              <a:t># On retourne au while sans exécuter les autres lignes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variable 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i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 </a:t>
            </a:r>
            <a:r>
              <a:rPr kumimoji="0" lang="fr-FR" altLang="fr-FR" sz="1200" b="0" i="1" u="none" strike="noStrike" cap="none" normalizeH="0" baseline="0" dirty="0">
                <a:ln>
                  <a:noFill/>
                </a:ln>
                <a:solidFill>
                  <a:srgbClr val="717CB4"/>
                </a:solidFill>
                <a:effectLst/>
                <a:latin typeface="JetBrains Mono"/>
              </a:rPr>
              <a:t># Dans le cas classique on ajoute juste 1 à i</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89</a:t>
            </a:fld>
            <a:endParaRPr lang="fr-FR" dirty="0"/>
          </a:p>
        </p:txBody>
      </p:sp>
      <p:sp>
        <p:nvSpPr>
          <p:cNvPr id="11" name="Rectangle 1">
            <a:extLst>
              <a:ext uri="{FF2B5EF4-FFF2-40B4-BE49-F238E27FC236}">
                <a16:creationId xmlns:a16="http://schemas.microsoft.com/office/drawing/2014/main" id="{BDAACF41-BA3F-46E2-B25C-7482BB6035B3}"/>
              </a:ext>
            </a:extLst>
          </p:cNvPr>
          <p:cNvSpPr>
            <a:spLocks noChangeArrowheads="1"/>
          </p:cNvSpPr>
          <p:nvPr/>
        </p:nvSpPr>
        <p:spPr bwMode="auto">
          <a:xfrm>
            <a:off x="506645" y="3237447"/>
            <a:ext cx="8691803"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cars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"ok"</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cars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C792EA"/>
                </a:solidFill>
                <a:effectLst/>
                <a:latin typeface="JetBrains Mono"/>
              </a:rPr>
              <a:t>if </a:t>
            </a:r>
            <a:r>
              <a:rPr kumimoji="0" lang="fr-FR" altLang="fr-FR" sz="1200" b="0" i="0" u="none" strike="noStrike" cap="none" normalizeH="0" baseline="0" dirty="0">
                <a:ln>
                  <a:noFill/>
                </a:ln>
                <a:solidFill>
                  <a:srgbClr val="C3CEE3"/>
                </a:solidFill>
                <a:effectLst/>
                <a:latin typeface="JetBrains Mono"/>
              </a:rPr>
              <a:t>status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"faulty"</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"Found faulty car, skipping..."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continue</a:t>
            </a:r>
            <a:br>
              <a:rPr kumimoji="0" lang="fr-FR" altLang="fr-FR" sz="1200" b="0" i="0" u="none" strike="noStrike" cap="none" normalizeH="0" baseline="0" dirty="0">
                <a:ln>
                  <a:noFill/>
                </a:ln>
                <a:solidFill>
                  <a:srgbClr val="C3CEE3"/>
                </a:solidFill>
                <a:effectLst/>
                <a:latin typeface="JetBrains Mono"/>
              </a:rPr>
            </a:br>
            <a:r>
              <a:rPr kumimoji="0" lang="fr-FR" altLang="fr-FR" sz="1200" b="0" i="0" u="none" strike="noStrike" cap="none" normalizeH="0" baseline="0" dirty="0">
                <a:ln>
                  <a:noFill/>
                </a:ln>
                <a:solidFill>
                  <a:srgbClr val="C3CEE3"/>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E88D"/>
                </a:solidFill>
                <a:effectLst/>
                <a:latin typeface="JetBrains Mono"/>
              </a:rPr>
              <a:t>f"This</a:t>
            </a:r>
            <a:r>
              <a:rPr kumimoji="0" lang="fr-FR" altLang="fr-FR" sz="1200" b="0" i="0" u="none" strike="noStrike" cap="none" normalizeH="0" baseline="0" dirty="0">
                <a:ln>
                  <a:noFill/>
                </a:ln>
                <a:solidFill>
                  <a:srgbClr val="C3E88D"/>
                </a:solidFill>
                <a:effectLst/>
                <a:latin typeface="JetBrains Mono"/>
              </a:rPr>
              <a:t> car is </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status</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"Shipping new car to customer!"</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9379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br>
              <a:rPr lang="fr-FR" altLang="fr-FR" sz="6000" dirty="0">
                <a:solidFill>
                  <a:schemeClr val="accent5">
                    <a:lumMod val="75000"/>
                  </a:schemeClr>
                </a:solidFill>
              </a:rPr>
            </a:br>
            <a:r>
              <a:rPr lang="fr-FR" altLang="fr-FR" sz="1200" dirty="0">
                <a:solidFill>
                  <a:schemeClr val="accent5">
                    <a:lumMod val="75000"/>
                  </a:schemeClr>
                </a:solidFill>
                <a:hlinkClick r:id="rId2"/>
              </a:rPr>
              <a:t>https://blog.teclado.com/python-enumerate/</a:t>
            </a:r>
            <a:endParaRPr lang="fr-FR" altLang="fr-FR" sz="12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72712" y="1579957"/>
            <a:ext cx="4275552" cy="2862322"/>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rgbClr val="C3CEE3"/>
                </a:solidFill>
                <a:effectLst/>
                <a:latin typeface="JetBrains Mono"/>
              </a:rPr>
              <a:t>autre_liste</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'g'</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'z'</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 </a:t>
            </a:r>
            <a:r>
              <a:rPr kumimoji="0" lang="fr-FR" altLang="fr-FR" sz="1200" b="0" i="1" u="none" strike="noStrike" cap="none" normalizeH="0" baseline="0" dirty="0">
                <a:ln>
                  <a:noFill/>
                </a:ln>
                <a:solidFill>
                  <a:srgbClr val="717CB4"/>
                </a:solidFill>
                <a:effectLst/>
                <a:latin typeface="JetBrains Mono"/>
              </a:rPr>
              <a:t># J'ai étalé la liste sur plusieurs lignes</a:t>
            </a:r>
            <a:endParaRPr lang="fr-FR" altLang="fr-FR" sz="1200" i="1" dirty="0">
              <a:solidFill>
                <a:srgbClr val="717CB4"/>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1" u="none" strike="noStrike" cap="none" normalizeH="0" baseline="0" dirty="0">
              <a:ln>
                <a:noFill/>
              </a:ln>
              <a:solidFill>
                <a:srgbClr val="717CB4"/>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lettre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0" u="none" strike="noStrike" cap="none" normalizeH="0" baseline="0" dirty="0">
                <a:ln>
                  <a:noFill/>
                </a:ln>
                <a:solidFill>
                  <a:srgbClr val="C3CEE3"/>
                </a:solidFill>
                <a:effectLst/>
                <a:latin typeface="JetBrains Mono"/>
              </a:rPr>
              <a:t>autre_liste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E88D"/>
                </a:solidFill>
                <a:effectLst/>
                <a:latin typeface="JetBrains Mono"/>
              </a:rPr>
              <a:t>"La lettre {} est la {}e de l'alphabet."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82AAFF"/>
                </a:solidFill>
                <a:effectLst/>
                <a:latin typeface="JetBrains Mono"/>
              </a:rPr>
              <a:t>format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lettre</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nb</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endParaRPr kumimoji="0" lang="fr-FR" altLang="fr-FR" sz="1200" b="0" i="0" u="none" strike="noStrike" cap="none" normalizeH="0" baseline="0" dirty="0">
              <a:ln>
                <a:noFill/>
              </a:ln>
              <a:solidFill>
                <a:srgbClr val="89DDFF"/>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89DDFF"/>
                </a:solidFill>
                <a:latin typeface="JetBrains Mono"/>
              </a:rPr>
              <a:t>&gt;&gt;&gt;</a:t>
            </a:r>
            <a:r>
              <a:rPr kumimoji="0" lang="fr-FR" altLang="fr-FR" sz="1200" b="0" i="0" u="none" strike="noStrike" cap="none" normalizeH="0" baseline="0" dirty="0">
                <a:ln>
                  <a:noFill/>
                </a:ln>
                <a:solidFill>
                  <a:srgbClr val="89DDFF"/>
                </a:solidFill>
                <a:effectLst/>
                <a:latin typeface="JetBrains Mono"/>
              </a:rPr>
              <a:t> </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a est la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d est la </a:t>
            </a:r>
            <a:r>
              <a:rPr kumimoji="0" lang="fr-FR" altLang="fr-FR" sz="1200" b="0" i="0" u="none" strike="noStrike" cap="none" normalizeH="0" baseline="0" dirty="0">
                <a:ln>
                  <a:noFill/>
                </a:ln>
                <a:solidFill>
                  <a:srgbClr val="F78C6C"/>
                </a:solidFill>
                <a:effectLst/>
                <a:latin typeface="JetBrains Mono"/>
              </a:rPr>
              <a:t>4</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g est la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br>
              <a:rPr kumimoji="0" lang="fr-FR" altLang="fr-FR" sz="1200" b="0" i="0" u="none" strike="noStrike" cap="none" normalizeH="0" baseline="0" dirty="0">
                <a:ln>
                  <a:noFill/>
                </a:ln>
                <a:solidFill>
                  <a:srgbClr val="C3E88D"/>
                </a:solidFill>
                <a:effectLst/>
                <a:latin typeface="JetBrains Mono"/>
              </a:rPr>
            </a:br>
            <a:r>
              <a:rPr kumimoji="0" lang="fr-FR" altLang="fr-FR" sz="1200" b="0" i="0" u="none" strike="noStrike" cap="none" normalizeH="0" baseline="0" dirty="0">
                <a:ln>
                  <a:noFill/>
                </a:ln>
                <a:solidFill>
                  <a:srgbClr val="C3CEE3"/>
                </a:solidFill>
                <a:effectLst/>
                <a:latin typeface="JetBrains Mono"/>
              </a:rPr>
              <a:t>La lettre z est la </a:t>
            </a:r>
            <a:r>
              <a:rPr kumimoji="0" lang="fr-FR" altLang="fr-FR" sz="1200" b="0" i="0" u="none" strike="noStrike" cap="none" normalizeH="0" baseline="0" dirty="0">
                <a:ln>
                  <a:noFill/>
                </a:ln>
                <a:solidFill>
                  <a:srgbClr val="F78C6C"/>
                </a:solidFill>
                <a:effectLst/>
                <a:latin typeface="JetBrains Mono"/>
              </a:rPr>
              <a:t>26</a:t>
            </a:r>
            <a:r>
              <a:rPr kumimoji="0" lang="fr-FR" altLang="fr-FR" sz="1200" b="0" i="0" u="none" strike="noStrike" cap="none" normalizeH="0" baseline="0" dirty="0">
                <a:ln>
                  <a:noFill/>
                </a:ln>
                <a:solidFill>
                  <a:srgbClr val="C3CEE3"/>
                </a:solidFill>
                <a:effectLst/>
                <a:latin typeface="JetBrains Mono"/>
              </a:rPr>
              <a:t>e de l</a:t>
            </a:r>
            <a:r>
              <a:rPr kumimoji="0" lang="fr-FR" altLang="fr-FR" sz="1200" b="0" i="0" u="none" strike="noStrike" cap="none" normalizeH="0" baseline="0" dirty="0">
                <a:ln>
                  <a:noFill/>
                </a:ln>
                <a:solidFill>
                  <a:srgbClr val="C3E88D"/>
                </a:solidFill>
                <a:effectLst/>
                <a:latin typeface="JetBrains Mono"/>
              </a:rPr>
              <a:t>'alphabet.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97</a:t>
            </a:fld>
            <a:endParaRPr lang="fr-FR" dirty="0"/>
          </a:p>
        </p:txBody>
      </p:sp>
      <p:sp>
        <p:nvSpPr>
          <p:cNvPr id="10" name="Rectangle 9">
            <a:extLst>
              <a:ext uri="{FF2B5EF4-FFF2-40B4-BE49-F238E27FC236}">
                <a16:creationId xmlns:a16="http://schemas.microsoft.com/office/drawing/2014/main" id="{B4218169-2166-416A-BB21-46FB9CD45FFB}"/>
              </a:ext>
            </a:extLst>
          </p:cNvPr>
          <p:cNvSpPr/>
          <p:nvPr/>
        </p:nvSpPr>
        <p:spPr>
          <a:xfrm>
            <a:off x="5437762" y="1579957"/>
            <a:ext cx="6387830" cy="175432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"John"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"Anna"</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friend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or for counter, friend in enumerate(friends, start=1):</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counter</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enumerate</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a:t>
            </a: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6541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1761657"/>
            <a:ext cx="4669888" cy="267765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C3CEE3"/>
                </a:solidFill>
                <a:effectLst/>
                <a:latin typeface="JetBrains Mono"/>
              </a:rPr>
              <a:t>mylist1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mylist2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mylist3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C792EA"/>
                </a:solidFill>
                <a:effectLst/>
                <a:latin typeface="JetBrains Mono"/>
              </a:rPr>
              <a:t>for </a:t>
            </a:r>
            <a:r>
              <a:rPr kumimoji="0" lang="fr-FR" altLang="fr-FR" sz="1200" b="0" i="0" u="none" strike="noStrike" cap="none" normalizeH="0" baseline="0" dirty="0">
                <a:ln>
                  <a:noFill/>
                </a:ln>
                <a:solidFill>
                  <a:srgbClr val="C3CEE3"/>
                </a:solidFill>
                <a:effectLst/>
                <a:latin typeface="JetBrains Mono"/>
              </a:rPr>
              <a:t>item </a:t>
            </a:r>
            <a:r>
              <a:rPr kumimoji="0" lang="fr-FR" altLang="fr-FR" sz="1200" b="0" i="1" u="none" strike="noStrike" cap="none" normalizeH="0" baseline="0" dirty="0">
                <a:ln>
                  <a:noFill/>
                </a:ln>
                <a:solidFill>
                  <a:srgbClr val="C792EA"/>
                </a:solidFill>
                <a:effectLst/>
                <a:latin typeface="JetBrains Mono"/>
              </a:rPr>
              <a:t>in </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mylist3</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item</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300</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il est possible de récupérer le resultat sous forme de liste en castant</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82AAFF"/>
                </a:solidFill>
                <a:effectLst/>
                <a:latin typeface="JetBrains Mono"/>
              </a:rPr>
              <a:t>list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mylist1</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mylist2</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F78C6C"/>
                </a:solidFill>
                <a:effectLst/>
                <a:latin typeface="JetBrains Mono"/>
              </a:rPr>
              <a:t>1</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‘a’</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2</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‘c’</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52966" y="1017090"/>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98</a:t>
            </a:fld>
            <a:endParaRPr lang="fr-FR" dirty="0"/>
          </a:p>
        </p:txBody>
      </p:sp>
      <p:sp>
        <p:nvSpPr>
          <p:cNvPr id="9" name="Rectangle 8">
            <a:extLst>
              <a:ext uri="{FF2B5EF4-FFF2-40B4-BE49-F238E27FC236}">
                <a16:creationId xmlns:a16="http://schemas.microsoft.com/office/drawing/2014/main" id="{E5CFDEE8-3186-4B54-A0A8-256B5516AC3F}"/>
              </a:ext>
            </a:extLst>
          </p:cNvPr>
          <p:cNvSpPr/>
          <p:nvPr/>
        </p:nvSpPr>
        <p:spPr>
          <a:xfrm>
            <a:off x="5483769" y="1756318"/>
            <a:ext cx="6096000" cy="2308324"/>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717CB4"/>
                </a:solidFill>
                <a:effectLst/>
                <a:latin typeface="JetBrains Mono"/>
              </a:rPr>
              <a:t># </a:t>
            </a:r>
            <a:r>
              <a:rPr lang="fr-FR" altLang="fr-FR" sz="1200" i="1" dirty="0">
                <a:solidFill>
                  <a:srgbClr val="717CB4"/>
                </a:solidFill>
                <a:latin typeface="JetBrains Mono"/>
              </a:rPr>
              <a:t>S</a:t>
            </a:r>
            <a:r>
              <a:rPr kumimoji="0" lang="fr-FR" altLang="fr-FR" sz="1200" b="0" i="1" u="none" strike="noStrike" cap="none" normalizeH="0" baseline="0" dirty="0">
                <a:ln>
                  <a:noFill/>
                </a:ln>
                <a:solidFill>
                  <a:srgbClr val="717CB4"/>
                </a:solidFill>
                <a:effectLst/>
                <a:latin typeface="JetBrains Mono"/>
              </a:rPr>
              <a:t>ometimes we</a:t>
            </a:r>
            <a:r>
              <a:rPr lang="fr-FR" altLang="fr-FR" sz="1200" i="1" dirty="0">
                <a:solidFill>
                  <a:srgbClr val="717CB4"/>
                </a:solidFill>
                <a:latin typeface="JetBrains Mono"/>
              </a:rPr>
              <a:t> </a:t>
            </a:r>
            <a:r>
              <a:rPr kumimoji="0" lang="fr-FR" altLang="fr-FR" sz="1200" b="0" i="1" u="none" strike="noStrike" cap="none" normalizeH="0" baseline="0" dirty="0">
                <a:ln>
                  <a:noFill/>
                </a:ln>
                <a:solidFill>
                  <a:srgbClr val="717CB4"/>
                </a:solidFill>
                <a:effectLst/>
                <a:latin typeface="JetBrains Mono"/>
              </a:rPr>
              <a:t>just want to create a dictionary out of </a:t>
            </a:r>
            <a:r>
              <a:rPr kumimoji="0" lang="fr-FR" altLang="fr-FR" sz="1200" b="0" i="1" u="none" strike="noStrike" cap="none" normalizeH="0" baseline="0" dirty="0" err="1">
                <a:ln>
                  <a:noFill/>
                </a:ln>
                <a:solidFill>
                  <a:srgbClr val="717CB4"/>
                </a:solidFill>
                <a:effectLst/>
                <a:latin typeface="JetBrains Mono"/>
              </a:rPr>
              <a:t>two</a:t>
            </a:r>
            <a:r>
              <a:rPr kumimoji="0" lang="fr-FR" altLang="fr-FR" sz="1200" b="0" i="1" u="none" strike="noStrike" cap="none" normalizeH="0" baseline="0" dirty="0">
                <a:ln>
                  <a:noFill/>
                </a:ln>
                <a:solidFill>
                  <a:srgbClr val="717CB4"/>
                </a:solidFill>
                <a:effectLst/>
                <a:latin typeface="JetBrains Mono"/>
              </a:rPr>
              <a:t> lists or tuples.</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That's when `zip` comes in handy!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a:ln>
                  <a:noFill/>
                </a:ln>
                <a:solidFill>
                  <a:srgbClr val="C3CEE3"/>
                </a:solidFill>
                <a:effectLst/>
                <a:latin typeface="JetBrains Mono"/>
              </a:rPr>
              <a:t>friends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"Rolf"</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"Bob"</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"Jen"</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E88D"/>
                </a:solidFill>
                <a:effectLst/>
                <a:latin typeface="JetBrains Mono"/>
              </a:rPr>
              <a:t>"Anne"</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0" u="none" strike="noStrike" cap="none" normalizeH="0" baseline="0" dirty="0">
                <a:ln>
                  <a:noFill/>
                </a:ln>
                <a:solidFill>
                  <a:srgbClr val="C3CEE3"/>
                </a:solidFill>
                <a:effectLst/>
                <a:latin typeface="JetBrains Mono"/>
              </a:rPr>
              <a:t>time_since_seen </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3</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7</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15</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F78C6C"/>
                </a:solidFill>
                <a:effectLst/>
                <a:latin typeface="JetBrains Mono"/>
              </a:rPr>
              <a:t>11</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717CB4"/>
                </a:solidFill>
                <a:effectLst/>
                <a:latin typeface="JetBrains Mono"/>
              </a:rPr>
              <a:t># Remember how we can turn a list of lists or tuples into a dictionary?</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`zip(friends, time_since_seen)` returns something like [("Rolf", 3), ("Bob", 7)...]</a:t>
            </a:r>
            <a:br>
              <a:rPr kumimoji="0" lang="fr-FR" altLang="fr-FR" sz="1200" b="0" i="1" u="none" strike="noStrike" cap="none" normalizeH="0" baseline="0" dirty="0">
                <a:ln>
                  <a:noFill/>
                </a:ln>
                <a:solidFill>
                  <a:srgbClr val="717CB4"/>
                </a:solidFill>
                <a:effectLst/>
                <a:latin typeface="JetBrains Mono"/>
              </a:rPr>
            </a:br>
            <a:r>
              <a:rPr kumimoji="0" lang="fr-FR" altLang="fr-FR" sz="1200" b="0" i="1" u="none" strike="noStrike" cap="none" normalizeH="0" baseline="0" dirty="0">
                <a:ln>
                  <a:noFill/>
                </a:ln>
                <a:solidFill>
                  <a:srgbClr val="717CB4"/>
                </a:solidFill>
                <a:effectLst/>
                <a:latin typeface="JetBrains Mono"/>
              </a:rPr>
              <a:t># We then use `dict()` on that to get a dictionary.</a:t>
            </a:r>
            <a:br>
              <a:rPr kumimoji="0" lang="fr-FR" altLang="fr-FR" sz="1200" b="0" i="1" u="none" strike="noStrike" cap="none" normalizeH="0" baseline="0" dirty="0">
                <a:ln>
                  <a:noFill/>
                </a:ln>
                <a:solidFill>
                  <a:srgbClr val="717CB4"/>
                </a:solidFill>
                <a:effectLst/>
                <a:latin typeface="JetBrains Mono"/>
              </a:rPr>
            </a:br>
            <a:br>
              <a:rPr kumimoji="0" lang="fr-FR" altLang="fr-FR" sz="1200" b="0" i="1" u="none" strike="noStrike" cap="none" normalizeH="0" baseline="0" dirty="0">
                <a:ln>
                  <a:noFill/>
                </a:ln>
                <a:solidFill>
                  <a:srgbClr val="717CB4"/>
                </a:solidFill>
                <a:effectLst/>
                <a:latin typeface="JetBrains Mono"/>
              </a:rPr>
            </a:b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C3CEE3"/>
                </a:solidFill>
                <a:effectLst/>
                <a:latin typeface="JetBrains Mono"/>
              </a:rPr>
              <a:t> </a:t>
            </a:r>
            <a:r>
              <a:rPr kumimoji="0" lang="fr-FR" altLang="fr-FR" sz="1200" b="0" i="0" u="none" strike="noStrike" cap="none" normalizeH="0" baseline="0" dirty="0">
                <a:ln>
                  <a:noFill/>
                </a:ln>
                <a:solidFill>
                  <a:srgbClr val="89DDFF"/>
                </a:solidFill>
                <a:effectLst/>
                <a:latin typeface="JetBrains Mono"/>
              </a:rPr>
              <a:t>= </a:t>
            </a:r>
            <a:r>
              <a:rPr kumimoji="0" lang="fr-FR" altLang="fr-FR" sz="1200" b="0" i="1" u="none" strike="noStrike" cap="none" normalizeH="0" baseline="0" dirty="0">
                <a:ln>
                  <a:noFill/>
                </a:ln>
                <a:solidFill>
                  <a:srgbClr val="82AAFF"/>
                </a:solidFill>
                <a:effectLst/>
                <a:latin typeface="JetBrains Mono"/>
              </a:rPr>
              <a:t>dict</a:t>
            </a:r>
            <a:r>
              <a:rPr kumimoji="0" lang="fr-FR" altLang="fr-FR" sz="1200" b="0" i="0" u="none" strike="noStrike" cap="none" normalizeH="0" baseline="0" dirty="0">
                <a:ln>
                  <a:noFill/>
                </a:ln>
                <a:solidFill>
                  <a:srgbClr val="89DDFF"/>
                </a:solidFill>
                <a:effectLst/>
                <a:latin typeface="JetBrains Mono"/>
              </a:rPr>
              <a:t>(</a:t>
            </a:r>
            <a:r>
              <a:rPr kumimoji="0" lang="fr-FR" altLang="fr-FR" sz="1200" b="0" i="1" u="none" strike="noStrike" cap="none" normalizeH="0" baseline="0" dirty="0">
                <a:ln>
                  <a:noFill/>
                </a:ln>
                <a:solidFill>
                  <a:srgbClr val="82AAFF"/>
                </a:solidFill>
                <a:effectLst/>
                <a:latin typeface="JetBrains Mono"/>
              </a:rPr>
              <a:t>zip</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a:ln>
                  <a:noFill/>
                </a:ln>
                <a:solidFill>
                  <a:srgbClr val="C3CEE3"/>
                </a:solidFill>
                <a:effectLst/>
                <a:latin typeface="JetBrains Mono"/>
              </a:rPr>
              <a:t>friends</a:t>
            </a:r>
            <a:r>
              <a:rPr kumimoji="0" lang="fr-FR" altLang="fr-FR" sz="1200" b="0" i="0" u="none" strike="noStrike" cap="none" normalizeH="0" baseline="0" dirty="0">
                <a:ln>
                  <a:noFill/>
                </a:ln>
                <a:solidFill>
                  <a:srgbClr val="89DDFF"/>
                </a:solidFill>
                <a:effectLst/>
                <a:latin typeface="JetBrains Mono"/>
              </a:rPr>
              <a:t>, </a:t>
            </a:r>
            <a:r>
              <a:rPr kumimoji="0" lang="fr-FR" altLang="fr-FR" sz="1200" b="0" i="0" u="none" strike="noStrike" cap="none" normalizeH="0" baseline="0" dirty="0">
                <a:ln>
                  <a:noFill/>
                </a:ln>
                <a:solidFill>
                  <a:srgbClr val="C3CEE3"/>
                </a:solidFill>
                <a:effectLst/>
                <a:latin typeface="JetBrains Mono"/>
              </a:rPr>
              <a:t>time_since_seen</a:t>
            </a:r>
            <a:r>
              <a:rPr kumimoji="0" lang="fr-FR" altLang="fr-FR" sz="1200" b="0" i="0" u="none" strike="noStrike" cap="none" normalizeH="0" baseline="0" dirty="0">
                <a:ln>
                  <a:noFill/>
                </a:ln>
                <a:solidFill>
                  <a:srgbClr val="89DDFF"/>
                </a:solidFill>
                <a:effectLst/>
                <a:latin typeface="JetBrains Mono"/>
              </a:rPr>
              <a:t>))</a:t>
            </a:r>
            <a:br>
              <a:rPr kumimoji="0" lang="fr-FR" altLang="fr-FR" sz="1200" b="0" i="0" u="none" strike="noStrike" cap="none" normalizeH="0" baseline="0" dirty="0">
                <a:ln>
                  <a:noFill/>
                </a:ln>
                <a:solidFill>
                  <a:srgbClr val="89DDFF"/>
                </a:solidFill>
                <a:effectLst/>
                <a:latin typeface="JetBrains Mono"/>
              </a:rPr>
            </a:br>
            <a:r>
              <a:rPr kumimoji="0" lang="fr-FR" altLang="fr-FR" sz="1200" b="0" i="1" u="none" strike="noStrike" cap="none" normalizeH="0" baseline="0" dirty="0">
                <a:ln>
                  <a:noFill/>
                </a:ln>
                <a:solidFill>
                  <a:srgbClr val="82AAFF"/>
                </a:solidFill>
                <a:effectLst/>
                <a:latin typeface="JetBrains Mono"/>
              </a:rPr>
              <a:t>print</a:t>
            </a:r>
            <a:r>
              <a:rPr kumimoji="0" lang="fr-FR" altLang="fr-FR" sz="1200" b="0" i="0" u="none" strike="noStrike" cap="none" normalizeH="0" baseline="0" dirty="0">
                <a:ln>
                  <a:noFill/>
                </a:ln>
                <a:solidFill>
                  <a:srgbClr val="89DDFF"/>
                </a:solidFill>
                <a:effectLst/>
                <a:latin typeface="JetBrains Mono"/>
              </a:rPr>
              <a:t>(</a:t>
            </a:r>
            <a:r>
              <a:rPr kumimoji="0" lang="fr-FR" altLang="fr-FR" sz="1200" b="0" i="0" u="none" strike="noStrike" cap="none" normalizeH="0" baseline="0" dirty="0" err="1">
                <a:ln>
                  <a:noFill/>
                </a:ln>
                <a:solidFill>
                  <a:srgbClr val="C3CEE3"/>
                </a:solidFill>
                <a:effectLst/>
                <a:latin typeface="JetBrains Mono"/>
              </a:rPr>
              <a:t>friends_last_seen</a:t>
            </a:r>
            <a:r>
              <a:rPr kumimoji="0" lang="fr-FR" altLang="fr-FR" sz="1200" b="0" i="0" u="none" strike="noStrike" cap="none" normalizeH="0" baseline="0" dirty="0">
                <a:ln>
                  <a:noFill/>
                </a:ln>
                <a:solidFill>
                  <a:srgbClr val="89DDFF"/>
                </a:solidFill>
                <a:effectLst/>
                <a:latin typeface="JetBrains Mono"/>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69122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217094090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129342</TotalTime>
  <Words>137925</Words>
  <Application>Microsoft Office PowerPoint</Application>
  <PresentationFormat>Grand écran</PresentationFormat>
  <Paragraphs>13998</Paragraphs>
  <Slides>868</Slides>
  <Notes>13</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868</vt:i4>
      </vt:variant>
    </vt:vector>
  </HeadingPairs>
  <TitlesOfParts>
    <vt:vector size="879" baseType="lpstr">
      <vt:lpstr>Arial</vt:lpstr>
      <vt:lpstr>Arial Unicode MS</vt:lpstr>
      <vt:lpstr>Book Antiqua</vt:lpstr>
      <vt:lpstr>Calibri</vt:lpstr>
      <vt:lpstr>Calibri Light</vt:lpstr>
      <vt:lpstr>Consolas</vt:lpstr>
      <vt:lpstr>Courier New</vt:lpstr>
      <vt:lpstr>JetBrains Mono</vt:lpstr>
      <vt:lpstr>Symbol</vt:lpstr>
      <vt:lpstr>Wingdings</vt:lpstr>
      <vt:lpstr>Thème Office</vt:lpstr>
      <vt:lpstr>Présentation PowerPoint</vt:lpstr>
      <vt:lpstr>Python</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La boucle for and range</vt:lpstr>
      <vt:lpstr>La boucle for with else</vt:lpstr>
      <vt:lpstr>Les mots-cles break continue</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 https://blog.teclado.com/python-enumerate/</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Creation de fonctions</vt:lpstr>
      <vt:lpstr>Valeurs par defaut des parametres 1/2</vt:lpstr>
      <vt:lpstr>Valeurs par defaut des parametres 2/2</vt:lpstr>
      <vt:lpstr>Présentation PowerPoint</vt:lpstr>
      <vt:lpstr>Signature d’une fonction</vt:lpstr>
      <vt:lpstr>L ’instruction return</vt:lpstr>
      <vt:lpstr>L ’instruction return https://www.teclado.com/30-days-of-python/python-30-day-13-return-statements</vt:lpstr>
      <vt:lpstr>First-class functions 1/4 https://www.udemy.com/course/the-complete-python-course/learn/lecture/18471560#overview </vt:lpstr>
      <vt:lpstr>First-class functions 2/4 </vt:lpstr>
      <vt:lpstr>First-class functions 3/ </vt:lpstr>
      <vt:lpstr>First-class functions 4/ </vt:lpstr>
      <vt:lpstr>*args and **kwargs in python </vt:lpstr>
      <vt:lpstr>Les fonctions lambda 1/3 https://www.teclado.com/30-days-of-python/python-30-day-16-lambda-expressions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Built in errors in Python</vt:lpstr>
      <vt:lpstr>Raising errors in Python</vt:lpstr>
      <vt:lpstr>Raising errors in Python</vt:lpstr>
      <vt:lpstr>Creating your own errors in Python</vt:lpstr>
      <vt:lpstr>Creating your own errors in python</vt:lpstr>
      <vt:lpstr>Dealing with Python errors</vt:lpstr>
      <vt:lpstr>Dealing with python errors</vt:lpstr>
      <vt:lpstr>The on success block and re-raising exceptions</vt:lpstr>
      <vt:lpstr>The on success block and re-raising exceptions</vt:lpstr>
      <vt:lpstr>Exercice</vt:lpstr>
      <vt:lpstr>Solution</vt:lpstr>
      <vt:lpstr>Gérez les exceptions</vt:lpstr>
      <vt:lpstr>Look Before You Leap – LBYL   It’s Easier to Ask for Forgiveness than Permission - EAFP</vt:lpstr>
      <vt:lpstr>Gérez les exceptions 1/</vt:lpstr>
      <vt:lpstr>Gérez les exceptions 2/</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Python Slices</vt:lpstr>
      <vt:lpstr>Python Slices 1/8</vt:lpstr>
      <vt:lpstr>Python Slices 1/8</vt:lpstr>
      <vt:lpstr>List comprehension</vt:lpstr>
      <vt:lpstr>List comprehension 1/9</vt:lpstr>
      <vt:lpstr>List comprehension 2/9</vt:lpstr>
      <vt:lpstr>List comprehension 3/9</vt:lpstr>
      <vt:lpstr>List comprehension 3/9</vt:lpstr>
      <vt:lpstr>List compréhension 4/9</vt:lpstr>
      <vt:lpstr>List compréhension 5/9 exemple1</vt:lpstr>
      <vt:lpstr>List compréhension 6/9 exemple 2</vt:lpstr>
      <vt:lpstr>List compréhension 7/9 exemple 3</vt:lpstr>
      <vt:lpstr>List compréhension 8/9 exemple 4</vt:lpstr>
      <vt:lpstr>List compréhension 9/9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Comprehension</vt:lpstr>
      <vt:lpstr>List Comprehension https://teclado.com/30-days-of-python/python-30-day-15-comprehensions</vt:lpstr>
      <vt:lpstr>Comprehension with conditional https://teclado.com/30-days-of-python/python-30-day-20-map-filter</vt:lpstr>
      <vt:lpstr>Set a dictionary comprehension </vt:lpstr>
      <vt:lpstr>Advance built-in functions in Python</vt:lpstr>
      <vt:lpstr>Generator https://www.teclado.com/30-days-of-python/python-30-day-22-iterators https://www.teclado.com/30-days-of-python/python-30-day-23-generators-yield</vt:lpstr>
      <vt:lpstr>Generator </vt:lpstr>
      <vt:lpstr>Generator exercise </vt:lpstr>
      <vt:lpstr>Generator</vt:lpstr>
      <vt:lpstr>Generator classe and iterator</vt:lpstr>
      <vt:lpstr>Generator classe and iterator</vt:lpstr>
      <vt:lpstr>Generator itarator vs iterable</vt:lpstr>
      <vt:lpstr>Iterables in Python</vt:lpstr>
      <vt:lpstr>Destructuring Syntax</vt:lpstr>
      <vt:lpstr>Destructuring syntax</vt:lpstr>
      <vt:lpstr>Unpacking operator</vt:lpstr>
      <vt:lpstr>Unpacking operator</vt:lpstr>
      <vt:lpstr>Utiliser des fichiers et des dossiers</vt:lpstr>
      <vt:lpstr>Utiliser des fichiers 1/</vt:lpstr>
      <vt:lpstr>Utiliser des fichiers /</vt:lpstr>
      <vt:lpstr>Utiliser des fichiers /</vt:lpstr>
      <vt:lpstr>Utiliser des fichiers /</vt:lpstr>
      <vt:lpstr>Utiliser des fichiers /</vt:lpstr>
      <vt:lpstr>Utiliser des fichiers /</vt:lpstr>
      <vt:lpstr>Utiliser des fichiers /</vt:lpstr>
      <vt:lpstr>Utiliser des fichiers /</vt:lpstr>
      <vt:lpstr>Utiliser des fichiers /</vt:lpstr>
      <vt:lpstr>CheetSheet/ https://www.pythonforbeginners.com/cheatsheet/python-file-handling </vt:lpstr>
      <vt:lpstr>Lister fichiers et dossiers /</vt:lpstr>
      <vt:lpstr>Lister fichiers et dossiers /</vt:lpstr>
      <vt:lpstr>Créer un dossiers /</vt:lpstr>
      <vt:lpstr>Supprimer un fichier ou  un dossier /</vt:lpstr>
      <vt:lpstr>Exercice</vt:lpstr>
      <vt:lpstr>Exercice</vt:lpstr>
      <vt:lpstr>CSV files /</vt:lpstr>
      <vt:lpstr>CSV files with csv module /</vt:lpstr>
      <vt:lpstr>Exercice JASON to CSV file</vt:lpstr>
      <vt:lpstr>Exercice CSV to JSON file</vt:lpstr>
      <vt:lpstr>Exercice Importing module</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Classmethod et Staticmethod</vt:lpstr>
      <vt:lpstr>Classmethod and Staticmethod</vt:lpstr>
      <vt:lpstr>Classmethod et Staticmethod examples:</vt:lpstr>
      <vt:lpstr>Classmethod et Staticmethod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Magic Methods 1/2</vt:lpstr>
      <vt:lpstr>Magic Methods 2/2 https://blog.teclado.com/creating-a-new-sequence-type-in-python-part-1/ https://blog.teclado.com/creating-a-new-sequence-type-in-python-part-2/ </vt:lpstr>
      <vt:lpstr>The @property decorator  </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2/11</vt:lpstr>
      <vt:lpstr>L'héritage simple 3/11</vt:lpstr>
      <vt:lpstr>L'héritage simple 4/11</vt:lpstr>
      <vt:lpstr>L'héritage simple 5/11</vt:lpstr>
      <vt:lpstr>L'héritage simple 5/6</vt:lpstr>
      <vt:lpstr>L'héritage simple 7/11</vt:lpstr>
      <vt:lpstr>L’héritage 8/11</vt:lpstr>
      <vt:lpstr>L’héritage 9/11 la methode super()</vt:lpstr>
      <vt:lpstr>L’héritage 10/11 La surcharge</vt:lpstr>
      <vt:lpstr>L’héritage 11/11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Debugging with Pycharm</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Projet https://www.udemy.com/course/the-complete-python-course/learn/lecture/9487198#overview</vt:lpstr>
      <vt:lpstr>Projet ‘liste’</vt:lpstr>
      <vt:lpstr>Projet</vt:lpstr>
      <vt:lpstr>Projet</vt:lpstr>
      <vt:lpstr>Projet ‘fichier txt’</vt:lpstr>
      <vt:lpstr>Projet</vt:lpstr>
      <vt:lpstr>Projet ‘fichier JSON’</vt:lpstr>
      <vt:lpstr>Projet ‘Base de donnees’ https://www.udemy.com/course/the-complete-python-course/learn/lecture/9445314#overview écriture dans une base de donnees app.py</vt:lpstr>
      <vt:lpstr>Projet   </vt:lpstr>
      <vt:lpstr>Projet   developping our own context manager</vt:lpstr>
      <vt:lpstr>Projet   developping our own context manager</vt:lpstr>
      <vt:lpstr>Projet   developping our own context manager</vt:lpstr>
      <vt:lpstr>Typing in Python https://www.teclado.com/30-days-of-python/python-30-day-28-type-hinting</vt:lpstr>
      <vt:lpstr>Typing in Python</vt:lpstr>
      <vt:lpstr>Typing in Python</vt:lpstr>
      <vt:lpstr>Typing in Python</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Distribuer facilement nos programmes avec Pyinstaller</vt:lpstr>
      <vt:lpstr>Packaging and Distributing executables</vt:lpstr>
      <vt:lpstr>Building a standalone app</vt:lpstr>
      <vt:lpstr>How to include data files with an executable Python app</vt:lpstr>
      <vt:lpstr>How to include data files in a –onefile executable</vt:lpstr>
      <vt:lpstr>How to hide the console window when packaging applications</vt:lpstr>
      <vt:lpstr>When things go wrong packaging Python app</vt:lpstr>
      <vt:lpstr>Building Python apps for multiple platforms</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647</cp:revision>
  <dcterms:created xsi:type="dcterms:W3CDTF">2020-09-16T12:19:47Z</dcterms:created>
  <dcterms:modified xsi:type="dcterms:W3CDTF">2021-06-08T15:17:49Z</dcterms:modified>
</cp:coreProperties>
</file>